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71" r:id="rId1"/>
    <p:sldMasterId id="2147483685" r:id="rId2"/>
  </p:sldMasterIdLst>
  <p:notesMasterIdLst>
    <p:notesMasterId r:id="rId22"/>
  </p:notesMasterIdLst>
  <p:handoutMasterIdLst>
    <p:handoutMasterId r:id="rId23"/>
  </p:handoutMasterIdLst>
  <p:sldIdLst>
    <p:sldId id="256" r:id="rId3"/>
    <p:sldId id="339" r:id="rId4"/>
    <p:sldId id="304" r:id="rId5"/>
    <p:sldId id="322" r:id="rId6"/>
    <p:sldId id="330" r:id="rId7"/>
    <p:sldId id="331" r:id="rId8"/>
    <p:sldId id="324" r:id="rId9"/>
    <p:sldId id="326" r:id="rId10"/>
    <p:sldId id="325" r:id="rId11"/>
    <p:sldId id="332" r:id="rId12"/>
    <p:sldId id="323" r:id="rId13"/>
    <p:sldId id="329" r:id="rId14"/>
    <p:sldId id="319" r:id="rId15"/>
    <p:sldId id="337" r:id="rId16"/>
    <p:sldId id="320" r:id="rId17"/>
    <p:sldId id="334" r:id="rId18"/>
    <p:sldId id="338" r:id="rId19"/>
    <p:sldId id="336" r:id="rId20"/>
    <p:sldId id="25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6FDA73BD-818C-704A-AC59-0E692FD48234}">
          <p14:sldIdLst>
            <p14:sldId id="256"/>
            <p14:sldId id="339"/>
            <p14:sldId id="304"/>
            <p14:sldId id="322"/>
            <p14:sldId id="330"/>
            <p14:sldId id="331"/>
            <p14:sldId id="324"/>
            <p14:sldId id="326"/>
            <p14:sldId id="325"/>
            <p14:sldId id="332"/>
            <p14:sldId id="323"/>
            <p14:sldId id="329"/>
            <p14:sldId id="319"/>
            <p14:sldId id="337"/>
            <p14:sldId id="320"/>
            <p14:sldId id="334"/>
            <p14:sldId id="338"/>
            <p14:sldId id="336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3956F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0" autoAdjust="0"/>
    <p:restoredTop sz="94671"/>
  </p:normalViewPr>
  <p:slideViewPr>
    <p:cSldViewPr snapToGrid="0" snapToObjects="1">
      <p:cViewPr varScale="1">
        <p:scale>
          <a:sx n="181" d="100"/>
          <a:sy n="181" d="100"/>
        </p:scale>
        <p:origin x="488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-346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6F328-03FA-4F36-9F5C-C584A7E78F66}" type="datetimeFigureOut">
              <a:rPr lang="en-US" smtClean="0"/>
              <a:t>8/20/21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0E5EE-8732-4FE4-8274-E83EFBE2A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3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E8FDED-3446-7C46-BC97-051558D473E5}" type="datetimeFigureOut">
              <a:rPr lang="en-US" smtClean="0"/>
              <a:t>8/20/21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145C5A-15E2-5046-A257-D463A8A6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59" y="468567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2999" y="2180775"/>
            <a:ext cx="6858000" cy="1002614"/>
          </a:xfrm>
          <a:noFill/>
        </p:spPr>
        <p:txBody>
          <a:bodyPr anchor="b">
            <a:norm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271838"/>
            <a:ext cx="6858000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2" y="5488101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3"/>
          <p:cNvSpPr/>
          <p:nvPr userDrawn="1"/>
        </p:nvSpPr>
        <p:spPr>
          <a:xfrm>
            <a:off x="0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" name="Shape 34"/>
          <p:cNvSpPr/>
          <p:nvPr userDrawn="1"/>
        </p:nvSpPr>
        <p:spPr>
          <a:xfrm>
            <a:off x="1" y="5656517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19" y="6400412"/>
            <a:ext cx="184731" cy="276999"/>
          </a:xfrm>
          <a:prstGeom prst="rect">
            <a:avLst/>
          </a:prstGeom>
          <a:ln w="12700">
            <a:miter lim="400000"/>
          </a:ln>
        </p:spPr>
        <p:txBody>
          <a:bodyPr vert="horz" wrap="none" lIns="91440" tIns="45720" rIns="91440" bIns="4572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2999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0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Presenter’s title here</a:t>
            </a:r>
          </a:p>
        </p:txBody>
      </p:sp>
      <p:sp>
        <p:nvSpPr>
          <p:cNvPr id="14" name="Shape 17"/>
          <p:cNvSpPr/>
          <p:nvPr userDrawn="1"/>
        </p:nvSpPr>
        <p:spPr>
          <a:xfrm>
            <a:off x="2082120" y="6043684"/>
            <a:ext cx="6071280" cy="37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576" tIns="36576" rIns="36576" bIns="36576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lang="en-US" sz="1000" dirty="0"/>
              <a:t>Committee for Public Counsel Services</a:t>
            </a:r>
          </a:p>
          <a:p>
            <a:pPr>
              <a:defRPr sz="1000" b="1">
                <a:solidFill>
                  <a:srgbClr val="FFFFFF"/>
                </a:solidFill>
              </a:defRPr>
            </a:pPr>
            <a:r>
              <a:rPr kumimoji="0" lang="en-US" sz="95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Defending the People of Massachusetts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EA9B6A-05D4-4618-ADAC-4D7A75A62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13" y="5808971"/>
            <a:ext cx="1593907" cy="896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4.jpe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9144001" cy="554215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59" y="468567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2999" y="2362809"/>
            <a:ext cx="6858000" cy="123504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2" y="5488101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3"/>
          <p:cNvSpPr/>
          <p:nvPr userDrawn="1"/>
        </p:nvSpPr>
        <p:spPr>
          <a:xfrm>
            <a:off x="0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" name="Shape 34"/>
          <p:cNvSpPr/>
          <p:nvPr userDrawn="1"/>
        </p:nvSpPr>
        <p:spPr>
          <a:xfrm>
            <a:off x="1" y="5656517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19" y="6400412"/>
            <a:ext cx="184731" cy="276999"/>
          </a:xfrm>
          <a:prstGeom prst="rect">
            <a:avLst/>
          </a:prstGeom>
          <a:ln w="12700">
            <a:miter lim="400000"/>
          </a:ln>
        </p:spPr>
        <p:txBody>
          <a:bodyPr vert="horz" wrap="none" lIns="91440" tIns="45720" rIns="91440" bIns="4572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2999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0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title here</a:t>
            </a:r>
          </a:p>
        </p:txBody>
      </p:sp>
      <p:sp>
        <p:nvSpPr>
          <p:cNvPr id="23" name="Shape 17"/>
          <p:cNvSpPr/>
          <p:nvPr userDrawn="1"/>
        </p:nvSpPr>
        <p:spPr>
          <a:xfrm>
            <a:off x="2082120" y="5970588"/>
            <a:ext cx="5706108" cy="520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576" tIns="36576" rIns="36576" bIns="36576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lang="en-US" sz="1000" dirty="0"/>
              <a:t>Executive Office of Technology Services and Security </a:t>
            </a:r>
          </a:p>
          <a:p>
            <a:pPr>
              <a:defRPr sz="1000" b="1">
                <a:solidFill>
                  <a:srgbClr val="FFFFFF"/>
                </a:solidFill>
              </a:defRPr>
            </a:pPr>
            <a:r>
              <a:rPr kumimoji="0" lang="en-US" sz="95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Our Mission: To  provide secure and quality digital information, services, and tools to constituents </a:t>
            </a:r>
          </a:p>
          <a:p>
            <a:pPr>
              <a:defRPr sz="1000" b="1">
                <a:solidFill>
                  <a:srgbClr val="FFFFFF"/>
                </a:solidFill>
              </a:defRPr>
            </a:pPr>
            <a:r>
              <a:rPr kumimoji="0" lang="en-US" sz="95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and service providers when and where they need them.</a:t>
            </a:r>
          </a:p>
        </p:txBody>
      </p:sp>
      <p:pic>
        <p:nvPicPr>
          <p:cNvPr id="24" name="image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9" y="5834233"/>
            <a:ext cx="806302" cy="806302"/>
          </a:xfrm>
          <a:prstGeom prst="ellipse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4.jpe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"/>
            <a:ext cx="9144003" cy="55421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59" y="468567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2999" y="1600200"/>
            <a:ext cx="6858000" cy="1540892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45281"/>
            <a:ext cx="6858000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2" y="5488101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3"/>
          <p:cNvSpPr/>
          <p:nvPr userDrawn="1"/>
        </p:nvSpPr>
        <p:spPr>
          <a:xfrm>
            <a:off x="0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" name="Shape 34"/>
          <p:cNvSpPr/>
          <p:nvPr userDrawn="1"/>
        </p:nvSpPr>
        <p:spPr>
          <a:xfrm>
            <a:off x="1" y="5656517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19" y="6400412"/>
            <a:ext cx="184731" cy="276999"/>
          </a:xfrm>
          <a:prstGeom prst="rect">
            <a:avLst/>
          </a:prstGeom>
          <a:ln w="12700">
            <a:miter lim="400000"/>
          </a:ln>
        </p:spPr>
        <p:txBody>
          <a:bodyPr vert="horz" wrap="none" lIns="91440" tIns="45720" rIns="91440" bIns="4572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2999" y="3839218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0" y="4242932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Presenter’s title here</a:t>
            </a:r>
          </a:p>
        </p:txBody>
      </p:sp>
      <p:sp>
        <p:nvSpPr>
          <p:cNvPr id="15" name="Shape 17"/>
          <p:cNvSpPr/>
          <p:nvPr userDrawn="1"/>
        </p:nvSpPr>
        <p:spPr>
          <a:xfrm>
            <a:off x="2082120" y="5970588"/>
            <a:ext cx="5706108" cy="520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576" tIns="36576" rIns="36576" bIns="36576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lang="en-US" sz="1000" dirty="0"/>
              <a:t>Executive Office of Technology Services and Security </a:t>
            </a:r>
          </a:p>
          <a:p>
            <a:pPr>
              <a:defRPr sz="1000" b="1">
                <a:solidFill>
                  <a:srgbClr val="FFFFFF"/>
                </a:solidFill>
              </a:defRPr>
            </a:pPr>
            <a:r>
              <a:rPr kumimoji="0" lang="en-US" sz="95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Our Mission: To  provide secure and quality digital information, services, and tools to constituents </a:t>
            </a:r>
          </a:p>
          <a:p>
            <a:pPr>
              <a:defRPr sz="1000" b="1">
                <a:solidFill>
                  <a:srgbClr val="FFFFFF"/>
                </a:solidFill>
              </a:defRPr>
            </a:pPr>
            <a:r>
              <a:rPr kumimoji="0" lang="en-US" sz="95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and service providers when and where they need them.</a:t>
            </a:r>
          </a:p>
        </p:txBody>
      </p:sp>
      <p:pic>
        <p:nvPicPr>
          <p:cNvPr id="21" name="image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9" y="5834233"/>
            <a:ext cx="806302" cy="806302"/>
          </a:xfrm>
          <a:prstGeom prst="ellipse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4.jpe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94240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59" y="468567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2999" y="2176229"/>
            <a:ext cx="6858000" cy="1337361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2" y="5488101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3"/>
          <p:cNvSpPr/>
          <p:nvPr userDrawn="1"/>
        </p:nvSpPr>
        <p:spPr>
          <a:xfrm>
            <a:off x="0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" name="Shape 34"/>
          <p:cNvSpPr/>
          <p:nvPr userDrawn="1"/>
        </p:nvSpPr>
        <p:spPr>
          <a:xfrm>
            <a:off x="1" y="5656517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19" y="6400412"/>
            <a:ext cx="184731" cy="276999"/>
          </a:xfrm>
          <a:prstGeom prst="rect">
            <a:avLst/>
          </a:prstGeom>
          <a:ln w="12700">
            <a:miter lim="400000"/>
          </a:ln>
        </p:spPr>
        <p:txBody>
          <a:bodyPr vert="horz" wrap="none" lIns="91440" tIns="45720" rIns="91440" bIns="4572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2999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0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title here</a:t>
            </a:r>
          </a:p>
        </p:txBody>
      </p:sp>
      <p:sp>
        <p:nvSpPr>
          <p:cNvPr id="23" name="Shape 17"/>
          <p:cNvSpPr/>
          <p:nvPr userDrawn="1"/>
        </p:nvSpPr>
        <p:spPr>
          <a:xfrm>
            <a:off x="2082120" y="5970588"/>
            <a:ext cx="5918880" cy="520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576" tIns="36576" rIns="36576" bIns="36576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lang="en-US" sz="1000" dirty="0"/>
              <a:t>Executive Office of Technology Services and Security </a:t>
            </a:r>
          </a:p>
          <a:p>
            <a:pPr>
              <a:defRPr sz="1000" b="1">
                <a:solidFill>
                  <a:srgbClr val="FFFFFF"/>
                </a:solidFill>
              </a:defRPr>
            </a:pPr>
            <a:r>
              <a:rPr kumimoji="0" lang="en-US" sz="95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Our Mission: To  provide secure and quality digital information, services, and tools to constituents </a:t>
            </a:r>
          </a:p>
          <a:p>
            <a:pPr>
              <a:defRPr sz="1000" b="1">
                <a:solidFill>
                  <a:srgbClr val="FFFFFF"/>
                </a:solidFill>
              </a:defRPr>
            </a:pPr>
            <a:r>
              <a:rPr kumimoji="0" lang="en-US" sz="95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and service providers when and where they need them.</a:t>
            </a:r>
          </a:p>
        </p:txBody>
      </p:sp>
      <p:pic>
        <p:nvPicPr>
          <p:cNvPr id="25" name="image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9" y="5834233"/>
            <a:ext cx="806302" cy="806302"/>
          </a:xfrm>
          <a:prstGeom prst="ellipse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4305-7D25-894B-99D8-B239362B8F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03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4305-7D25-894B-99D8-B239362B8F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4033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1D56-2B62-487E-9DDE-E92BA71BEFC0}" type="datetime8">
              <a:rPr lang="en-US" smtClean="0"/>
              <a:t>8/20/21 11:26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93FB-AFC4-4FB4-B9E3-37E4EA9FA7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hape 32">
            <a:extLst>
              <a:ext uri="{FF2B5EF4-FFF2-40B4-BE49-F238E27FC236}">
                <a16:creationId xmlns:a16="http://schemas.microsoft.com/office/drawing/2014/main" id="{BAD20646-6F49-4560-953C-A977EACC7CB1}"/>
              </a:ext>
            </a:extLst>
          </p:cNvPr>
          <p:cNvSpPr/>
          <p:nvPr userDrawn="1"/>
        </p:nvSpPr>
        <p:spPr>
          <a:xfrm>
            <a:off x="2" y="5488102"/>
            <a:ext cx="9144001" cy="5405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8" name="Shape 33">
            <a:extLst>
              <a:ext uri="{FF2B5EF4-FFF2-40B4-BE49-F238E27FC236}">
                <a16:creationId xmlns:a16="http://schemas.microsoft.com/office/drawing/2014/main" id="{308960C4-0543-418B-8906-137E44FBA505}"/>
              </a:ext>
            </a:extLst>
          </p:cNvPr>
          <p:cNvSpPr/>
          <p:nvPr userDrawn="1"/>
        </p:nvSpPr>
        <p:spPr>
          <a:xfrm>
            <a:off x="0" y="5542155"/>
            <a:ext cx="9144001" cy="11436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" name="Shape 34">
            <a:extLst>
              <a:ext uri="{FF2B5EF4-FFF2-40B4-BE49-F238E27FC236}">
                <a16:creationId xmlns:a16="http://schemas.microsoft.com/office/drawing/2014/main" id="{05811483-7094-47F7-83D1-2613F205FDB4}"/>
              </a:ext>
            </a:extLst>
          </p:cNvPr>
          <p:cNvSpPr/>
          <p:nvPr userDrawn="1"/>
        </p:nvSpPr>
        <p:spPr>
          <a:xfrm>
            <a:off x="1" y="5656517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2EBA9E-55F1-4FDB-B6E1-693A330DDDF3}"/>
              </a:ext>
            </a:extLst>
          </p:cNvPr>
          <p:cNvSpPr txBox="1">
            <a:spLocks/>
          </p:cNvSpPr>
          <p:nvPr userDrawn="1"/>
        </p:nvSpPr>
        <p:spPr>
          <a:xfrm>
            <a:off x="8330619" y="6400412"/>
            <a:ext cx="184731" cy="276999"/>
          </a:xfrm>
          <a:prstGeom prst="rect">
            <a:avLst/>
          </a:prstGeom>
          <a:ln w="12700">
            <a:miter lim="400000"/>
          </a:ln>
        </p:spPr>
        <p:txBody>
          <a:bodyPr vert="horz" wrap="none" lIns="91440" tIns="45720" rIns="91440" bIns="4572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hape 17">
            <a:extLst>
              <a:ext uri="{FF2B5EF4-FFF2-40B4-BE49-F238E27FC236}">
                <a16:creationId xmlns:a16="http://schemas.microsoft.com/office/drawing/2014/main" id="{67E81C1D-A0C7-49ED-BCA0-7DD30436B39C}"/>
              </a:ext>
            </a:extLst>
          </p:cNvPr>
          <p:cNvSpPr/>
          <p:nvPr userDrawn="1"/>
        </p:nvSpPr>
        <p:spPr>
          <a:xfrm>
            <a:off x="2082120" y="6043684"/>
            <a:ext cx="6071280" cy="37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576" tIns="36576" rIns="36576" bIns="36576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lang="en-US" sz="1000" dirty="0"/>
              <a:t>Committee for Public Counsel Services</a:t>
            </a:r>
          </a:p>
          <a:p>
            <a:pPr>
              <a:defRPr sz="1000" b="1">
                <a:solidFill>
                  <a:srgbClr val="FFFFFF"/>
                </a:solidFill>
              </a:defRPr>
            </a:pPr>
            <a:r>
              <a:rPr kumimoji="0" lang="en-US" sz="95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Defending the People of Massachusetts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FC96A2-3079-47E9-8F7F-AF7CBD21C9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13" y="5808971"/>
            <a:ext cx="1593907" cy="89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03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4305-7D25-894B-99D8-B239362B8F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0990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4305-7D25-894B-99D8-B239362B8F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250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4305-7D25-894B-99D8-B239362B8F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9396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4305-7D25-894B-99D8-B239362B8F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123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657350" y="2702553"/>
            <a:ext cx="6858000" cy="64922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7350" y="3405831"/>
            <a:ext cx="6858000" cy="184264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2" y="5488102"/>
            <a:ext cx="9144001" cy="5405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3"/>
          <p:cNvSpPr/>
          <p:nvPr userDrawn="1"/>
        </p:nvSpPr>
        <p:spPr>
          <a:xfrm>
            <a:off x="0" y="5542155"/>
            <a:ext cx="9144001" cy="11436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" name="Shape 34"/>
          <p:cNvSpPr/>
          <p:nvPr userDrawn="1"/>
        </p:nvSpPr>
        <p:spPr>
          <a:xfrm>
            <a:off x="1" y="5656517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19" y="6400412"/>
            <a:ext cx="184731" cy="276999"/>
          </a:xfrm>
          <a:prstGeom prst="rect">
            <a:avLst/>
          </a:prstGeom>
          <a:ln w="12700">
            <a:miter lim="400000"/>
          </a:ln>
        </p:spPr>
        <p:txBody>
          <a:bodyPr vert="horz" wrap="none" lIns="91440" tIns="45720" rIns="91440" bIns="4572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hape 17">
            <a:extLst>
              <a:ext uri="{FF2B5EF4-FFF2-40B4-BE49-F238E27FC236}">
                <a16:creationId xmlns:a16="http://schemas.microsoft.com/office/drawing/2014/main" id="{E100EC76-D357-4A92-AE1D-3AC0B4DFA1CB}"/>
              </a:ext>
            </a:extLst>
          </p:cNvPr>
          <p:cNvSpPr/>
          <p:nvPr userDrawn="1"/>
        </p:nvSpPr>
        <p:spPr>
          <a:xfrm>
            <a:off x="2082120" y="6043684"/>
            <a:ext cx="6071280" cy="37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576" tIns="36576" rIns="36576" bIns="36576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lang="en-US" sz="1000" dirty="0"/>
              <a:t>Committee for Public Counsel Services</a:t>
            </a:r>
          </a:p>
          <a:p>
            <a:pPr>
              <a:defRPr sz="1000" b="1">
                <a:solidFill>
                  <a:srgbClr val="FFFFFF"/>
                </a:solidFill>
              </a:defRPr>
            </a:pPr>
            <a:r>
              <a:rPr kumimoji="0" lang="en-US" sz="95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Defending the People of Massachusetts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C490E-C0FF-43EE-8FDA-77DFDE568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13" y="5808971"/>
            <a:ext cx="1593907" cy="896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4305-7D25-894B-99D8-B239362B8F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0684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4305-7D25-894B-99D8-B239362B8F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3017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4305-7D25-894B-99D8-B239362B8F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0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4305-7D25-894B-99D8-B239362B8F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5067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59" y="468567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2999" y="2180775"/>
            <a:ext cx="6858000" cy="1002614"/>
          </a:xfrm>
          <a:noFill/>
        </p:spPr>
        <p:txBody>
          <a:bodyPr anchor="b">
            <a:norm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271838"/>
            <a:ext cx="6858000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2" y="5488101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3"/>
          <p:cNvSpPr/>
          <p:nvPr userDrawn="1"/>
        </p:nvSpPr>
        <p:spPr>
          <a:xfrm>
            <a:off x="0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" name="Shape 34"/>
          <p:cNvSpPr/>
          <p:nvPr userDrawn="1"/>
        </p:nvSpPr>
        <p:spPr>
          <a:xfrm>
            <a:off x="1" y="5656517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19" y="6400412"/>
            <a:ext cx="184731" cy="276999"/>
          </a:xfrm>
          <a:prstGeom prst="rect">
            <a:avLst/>
          </a:prstGeom>
          <a:ln w="12700">
            <a:miter lim="400000"/>
          </a:ln>
        </p:spPr>
        <p:txBody>
          <a:bodyPr vert="horz" wrap="none" lIns="91440" tIns="45720" rIns="91440" bIns="4572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2999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0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Presenter’s title here</a:t>
            </a:r>
          </a:p>
        </p:txBody>
      </p:sp>
      <p:sp>
        <p:nvSpPr>
          <p:cNvPr id="14" name="Shape 17"/>
          <p:cNvSpPr/>
          <p:nvPr userDrawn="1"/>
        </p:nvSpPr>
        <p:spPr>
          <a:xfrm>
            <a:off x="2082120" y="6043684"/>
            <a:ext cx="6071280" cy="37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576" tIns="36576" rIns="36576" bIns="36576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lang="en-US" sz="1000" dirty="0"/>
              <a:t>Committee for Public Counsel Services</a:t>
            </a:r>
          </a:p>
          <a:p>
            <a:pPr>
              <a:defRPr sz="1000" b="1">
                <a:solidFill>
                  <a:srgbClr val="FFFFFF"/>
                </a:solidFill>
              </a:defRPr>
            </a:pPr>
            <a:r>
              <a:rPr kumimoji="0" lang="en-US" sz="95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Defending the People of Massachusetts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EA9B6A-05D4-4618-ADAC-4D7A75A62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13" y="5808971"/>
            <a:ext cx="1593907" cy="89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2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292691"/>
            <a:ext cx="6984000" cy="246221"/>
          </a:xfrm>
          <a:noFill/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hape 2"/>
          <p:cNvSpPr/>
          <p:nvPr userDrawn="1"/>
        </p:nvSpPr>
        <p:spPr>
          <a:xfrm>
            <a:off x="-5" y="11602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0" y="1481762"/>
            <a:ext cx="7886700" cy="4604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hape 3"/>
          <p:cNvSpPr/>
          <p:nvPr userDrawn="1"/>
        </p:nvSpPr>
        <p:spPr>
          <a:xfrm>
            <a:off x="-4" y="10414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28650" y="6538912"/>
            <a:ext cx="74358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fld id="{ADB5EE19-2DDD-0949-9666-AAFFBAB67E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hape 4"/>
          <p:cNvSpPr/>
          <p:nvPr userDrawn="1"/>
        </p:nvSpPr>
        <p:spPr>
          <a:xfrm>
            <a:off x="-1" y="0"/>
            <a:ext cx="9144001" cy="1041400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630631" y="637990"/>
            <a:ext cx="6812280" cy="360679"/>
          </a:xfr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31018B-370A-4B0A-9359-9CA2A7666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" y="19980"/>
            <a:ext cx="1593907" cy="89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0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292691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0" y="1533320"/>
            <a:ext cx="3867912" cy="4552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4645200" y="1533320"/>
            <a:ext cx="3867912" cy="4552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fld id="{ADB5EE19-2DDD-0949-9666-AAFFBAB67E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628650" y="6538912"/>
            <a:ext cx="74358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2"/>
          <p:cNvSpPr/>
          <p:nvPr userDrawn="1"/>
        </p:nvSpPr>
        <p:spPr>
          <a:xfrm>
            <a:off x="-5" y="11602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"/>
          <p:cNvSpPr/>
          <p:nvPr userDrawn="1"/>
        </p:nvSpPr>
        <p:spPr>
          <a:xfrm>
            <a:off x="-4" y="10414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" name="Shape 4"/>
          <p:cNvSpPr/>
          <p:nvPr userDrawn="1"/>
        </p:nvSpPr>
        <p:spPr>
          <a:xfrm>
            <a:off x="-1" y="0"/>
            <a:ext cx="9144001" cy="1041400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630631" y="637990"/>
            <a:ext cx="6812280" cy="360679"/>
          </a:xfr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B992A3-3C35-4791-B9EE-FF062522C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" y="161498"/>
            <a:ext cx="1593907" cy="896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292691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0" y="1553339"/>
            <a:ext cx="7891272" cy="2030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628650" y="3766188"/>
            <a:ext cx="7891272" cy="2190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fld id="{ADB5EE19-2DDD-0949-9666-AAFFBAB67E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28650" y="6538912"/>
            <a:ext cx="74358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2"/>
          <p:cNvSpPr/>
          <p:nvPr userDrawn="1"/>
        </p:nvSpPr>
        <p:spPr>
          <a:xfrm>
            <a:off x="-5" y="11602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" name="Shape 3"/>
          <p:cNvSpPr/>
          <p:nvPr userDrawn="1"/>
        </p:nvSpPr>
        <p:spPr>
          <a:xfrm>
            <a:off x="-4" y="10414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1" name="Shape 4"/>
          <p:cNvSpPr/>
          <p:nvPr userDrawn="1"/>
        </p:nvSpPr>
        <p:spPr>
          <a:xfrm>
            <a:off x="-1" y="0"/>
            <a:ext cx="9144001" cy="1041400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4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630631" y="637990"/>
            <a:ext cx="6812280" cy="360679"/>
          </a:xfr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CFB98F-DF69-48D5-9D7F-BA339FE08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" y="161498"/>
            <a:ext cx="1593907" cy="896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1-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292691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0" y="1533320"/>
            <a:ext cx="3867912" cy="4552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4645200" y="1533318"/>
            <a:ext cx="3867912" cy="2086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4645200" y="3802060"/>
            <a:ext cx="3867912" cy="2283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fld id="{ADB5EE19-2DDD-0949-9666-AAFFBAB67E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28650" y="6538912"/>
            <a:ext cx="74358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2"/>
          <p:cNvSpPr/>
          <p:nvPr userDrawn="1"/>
        </p:nvSpPr>
        <p:spPr>
          <a:xfrm>
            <a:off x="-5" y="11602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" name="Shape 3"/>
          <p:cNvSpPr/>
          <p:nvPr userDrawn="1"/>
        </p:nvSpPr>
        <p:spPr>
          <a:xfrm>
            <a:off x="-4" y="10414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3" name="Shape 4"/>
          <p:cNvSpPr/>
          <p:nvPr userDrawn="1"/>
        </p:nvSpPr>
        <p:spPr>
          <a:xfrm>
            <a:off x="-1" y="0"/>
            <a:ext cx="9144001" cy="1041400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5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6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630631" y="637990"/>
            <a:ext cx="6812280" cy="360679"/>
          </a:xfr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331296-FA20-471F-98D2-92636631A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" y="161498"/>
            <a:ext cx="1593907" cy="896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2-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292691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4645200" y="1471298"/>
            <a:ext cx="3867912" cy="4614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628650" y="1461357"/>
            <a:ext cx="3867912" cy="2183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628650" y="3891121"/>
            <a:ext cx="3867912" cy="2194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fld id="{ADB5EE19-2DDD-0949-9666-AAFFBAB67E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28650" y="6538912"/>
            <a:ext cx="74358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2"/>
          <p:cNvSpPr/>
          <p:nvPr userDrawn="1"/>
        </p:nvSpPr>
        <p:spPr>
          <a:xfrm>
            <a:off x="-5" y="11602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" name="Shape 3"/>
          <p:cNvSpPr/>
          <p:nvPr userDrawn="1"/>
        </p:nvSpPr>
        <p:spPr>
          <a:xfrm>
            <a:off x="-4" y="10414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3" name="Shape 4"/>
          <p:cNvSpPr/>
          <p:nvPr userDrawn="1"/>
        </p:nvSpPr>
        <p:spPr>
          <a:xfrm>
            <a:off x="-1" y="0"/>
            <a:ext cx="9144001" cy="1041400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34" name="image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40809"/>
            <a:ext cx="806302" cy="806302"/>
          </a:xfrm>
          <a:prstGeom prst="ellipse">
            <a:avLst/>
          </a:prstGeom>
          <a:ln w="12700">
            <a:miter lim="400000"/>
          </a:ln>
        </p:spPr>
      </p:pic>
      <p:sp>
        <p:nvSpPr>
          <p:cNvPr id="35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6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630631" y="637990"/>
            <a:ext cx="6812280" cy="360679"/>
          </a:xfr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292691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630888" y="1744618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630888" y="3957466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idx="17" hasCustomPrompt="1"/>
          </p:nvPr>
        </p:nvSpPr>
        <p:spPr>
          <a:xfrm>
            <a:off x="4647438" y="1744618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idx="18" hasCustomPrompt="1"/>
          </p:nvPr>
        </p:nvSpPr>
        <p:spPr>
          <a:xfrm>
            <a:off x="4647438" y="3961841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fld id="{ADB5EE19-2DDD-0949-9666-AAFFBAB67E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628650" y="6538912"/>
            <a:ext cx="74358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2"/>
          <p:cNvSpPr/>
          <p:nvPr userDrawn="1"/>
        </p:nvSpPr>
        <p:spPr>
          <a:xfrm>
            <a:off x="-5" y="11602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" name="Shape 3"/>
          <p:cNvSpPr/>
          <p:nvPr userDrawn="1"/>
        </p:nvSpPr>
        <p:spPr>
          <a:xfrm>
            <a:off x="-4" y="10414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3" name="Shape 4"/>
          <p:cNvSpPr/>
          <p:nvPr userDrawn="1"/>
        </p:nvSpPr>
        <p:spPr>
          <a:xfrm>
            <a:off x="-1" y="0"/>
            <a:ext cx="9144001" cy="1041400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7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630631" y="637990"/>
            <a:ext cx="6812280" cy="360679"/>
          </a:xfr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355A41-9557-40CC-9C45-9C31B338CF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" y="161498"/>
            <a:ext cx="1593907" cy="896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292691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fld id="{ADB5EE19-2DDD-0949-9666-AAFFBAB67E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28650" y="6538912"/>
            <a:ext cx="74358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2"/>
          <p:cNvSpPr/>
          <p:nvPr userDrawn="1"/>
        </p:nvSpPr>
        <p:spPr>
          <a:xfrm>
            <a:off x="-5" y="11602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" name="Shape 3"/>
          <p:cNvSpPr/>
          <p:nvPr userDrawn="1"/>
        </p:nvSpPr>
        <p:spPr>
          <a:xfrm>
            <a:off x="-4" y="10414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" name="Shape 4"/>
          <p:cNvSpPr/>
          <p:nvPr userDrawn="1"/>
        </p:nvSpPr>
        <p:spPr>
          <a:xfrm>
            <a:off x="-1" y="0"/>
            <a:ext cx="9144001" cy="1041400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1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630631" y="637990"/>
            <a:ext cx="6812280" cy="360679"/>
          </a:xfr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27EE99-CB84-460D-86EE-523F442DF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" y="161498"/>
            <a:ext cx="1593907" cy="89657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fld id="{438E4305-7D25-894B-99D8-B239362B8F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734693"/>
            <a:ext cx="7886700" cy="435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624078" y="138493"/>
            <a:ext cx="7891272" cy="13258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E4305-7D25-894B-99D8-B239362B8F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6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999" y="2962171"/>
            <a:ext cx="6858000" cy="523220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Protecting Yourself and Client Data From Hackers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2999" y="3485391"/>
            <a:ext cx="6858000" cy="46888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Phishing Training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EA28C7-4396-407B-9F48-F026846D330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June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889F2-B42F-4C76-8CDE-9BCF76EBDA7D}"/>
              </a:ext>
            </a:extLst>
          </p:cNvPr>
          <p:cNvSpPr txBox="1"/>
          <p:nvPr/>
        </p:nvSpPr>
        <p:spPr>
          <a:xfrm>
            <a:off x="3345871" y="992343"/>
            <a:ext cx="2506289" cy="181588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marL="228600" lvl="2"/>
            <a:r>
              <a:rPr lang="en-US" sz="2800" b="1" dirty="0">
                <a:solidFill>
                  <a:srgbClr val="0070C0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top.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pPr marL="228600" lvl="2"/>
            <a:r>
              <a:rPr lang="en-US" sz="2800" b="1" dirty="0">
                <a:solidFill>
                  <a:srgbClr val="0070C0"/>
                </a:solidFill>
              </a:rPr>
              <a:t>T</a:t>
            </a:r>
            <a:r>
              <a:rPr lang="en-US" sz="2800" dirty="0">
                <a:solidFill>
                  <a:schemeClr val="bg1"/>
                </a:solidFill>
              </a:rPr>
              <a:t>ake a Breath.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pPr marL="228600" lvl="2"/>
            <a:r>
              <a:rPr lang="en-US" sz="2800" b="1" dirty="0">
                <a:solidFill>
                  <a:srgbClr val="0070C0"/>
                </a:solidFill>
              </a:rPr>
              <a:t>O</a:t>
            </a:r>
            <a:r>
              <a:rPr lang="en-US" sz="2800" dirty="0">
                <a:solidFill>
                  <a:schemeClr val="bg1"/>
                </a:solidFill>
              </a:rPr>
              <a:t>bserve.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pPr marL="228600" lvl="2"/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US" sz="2800" dirty="0">
                <a:solidFill>
                  <a:schemeClr val="bg1"/>
                </a:solidFill>
              </a:rPr>
              <a:t>roceed.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0AE1B29-57FE-45E4-9992-CCAD723C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3" y="157049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610F2A-3AB8-433C-B60D-EE232D372F58}"/>
              </a:ext>
            </a:extLst>
          </p:cNvPr>
          <p:cNvSpPr txBox="1"/>
          <p:nvPr/>
        </p:nvSpPr>
        <p:spPr>
          <a:xfrm>
            <a:off x="2000680" y="4294842"/>
            <a:ext cx="5610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Presentation @ </a:t>
            </a:r>
            <a:r>
              <a:rPr lang="en-US" sz="1400" b="0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03226" y="653891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Phishing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987BC-D0CB-4907-AEED-200AAA41E0E2}"/>
              </a:ext>
            </a:extLst>
          </p:cNvPr>
          <p:cNvSpPr txBox="1"/>
          <p:nvPr/>
        </p:nvSpPr>
        <p:spPr>
          <a:xfrm>
            <a:off x="696286" y="1615579"/>
            <a:ext cx="7819064" cy="413207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baseline="0" dirty="0">
                <a:latin typeface="+mj-lt"/>
              </a:rPr>
              <a:t>Most impersonated bran</a:t>
            </a:r>
            <a:r>
              <a:rPr lang="en-US" sz="2000" b="1" dirty="0">
                <a:latin typeface="+mj-lt"/>
              </a:rPr>
              <a:t>ds in 2020</a:t>
            </a:r>
            <a:r>
              <a:rPr lang="en-US" sz="1200" dirty="0">
                <a:latin typeface="+mj-lt"/>
              </a:rPr>
              <a:t> (Source: Databreachtoday.com)</a:t>
            </a:r>
            <a:endParaRPr lang="en-US" baseline="0" dirty="0">
              <a:latin typeface="+mj-lt"/>
            </a:endParaRPr>
          </a:p>
          <a:p>
            <a:pPr lvl="1"/>
            <a:endParaRPr lang="en-US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baseline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 defTabSz="457200"/>
            <a:endParaRPr lang="en-US" dirty="0"/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F3ED-4DDC-4E94-BDD6-F77564E5A9C3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B13EF2C-D768-4FD6-B2D2-89DA99AB4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EA69D0-6A6A-4C78-950F-223573B9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30" y="2072114"/>
            <a:ext cx="5589975" cy="372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81CF95-E219-40B1-A903-E4F5B634280F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405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03226" y="653891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Why we fail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987BC-D0CB-4907-AEED-200AAA41E0E2}"/>
              </a:ext>
            </a:extLst>
          </p:cNvPr>
          <p:cNvSpPr txBox="1"/>
          <p:nvPr/>
        </p:nvSpPr>
        <p:spPr>
          <a:xfrm>
            <a:off x="696286" y="1592719"/>
            <a:ext cx="7819064" cy="413207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What Hackers Exploit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Fear</a:t>
            </a:r>
            <a:r>
              <a:rPr lang="en-US" sz="1600" b="1" dirty="0"/>
              <a:t> </a:t>
            </a:r>
            <a:r>
              <a:rPr lang="en-US" sz="1600" dirty="0"/>
              <a:t>– If I don’t answer, something bad will happy or it seems urgent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3956F"/>
                </a:solidFill>
              </a:rPr>
              <a:t>Greed</a:t>
            </a:r>
            <a:r>
              <a:rPr lang="en-US" sz="1600" b="1" dirty="0"/>
              <a:t> </a:t>
            </a:r>
            <a:r>
              <a:rPr lang="en-US" sz="1600" dirty="0"/>
              <a:t>– Benefits will be affected. Bad credit card charge. Gift card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Curiosity</a:t>
            </a:r>
            <a:r>
              <a:rPr lang="en-US" sz="1600" b="1" dirty="0"/>
              <a:t> </a:t>
            </a:r>
            <a:r>
              <a:rPr lang="en-US" sz="1600" dirty="0"/>
              <a:t>– Looks interesting. What’s this about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</a:rPr>
              <a:t>Trust </a:t>
            </a:r>
            <a:r>
              <a:rPr lang="en-US" sz="1600" dirty="0">
                <a:solidFill>
                  <a:srgbClr val="002060"/>
                </a:solidFill>
              </a:rPr>
              <a:t>– I know this person. I work with his person. They are a partner</a:t>
            </a:r>
          </a:p>
          <a:p>
            <a:pPr lvl="2">
              <a:lnSpc>
                <a:spcPct val="90000"/>
              </a:lnSpc>
            </a:pPr>
            <a:endParaRPr lang="en-US" sz="1500" baseline="0" dirty="0">
              <a:latin typeface="+mj-lt"/>
            </a:endParaRP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000" b="1" dirty="0"/>
              <a:t>The #1 explanation I hear for failures: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I was rushing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IQ does not correlate* with spotting phishing attacks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Smart people fail. All. The.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Anyone can be tricked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F3ED-4DDC-4E94-BDD6-F77564E5A9C3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BAD4AFE-28D7-4E9C-9BA6-057EAF1F2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0CF32D-5043-495F-9353-CFF1614A0A67}"/>
              </a:ext>
            </a:extLst>
          </p:cNvPr>
          <p:cNvSpPr txBox="1"/>
          <p:nvPr/>
        </p:nvSpPr>
        <p:spPr>
          <a:xfrm>
            <a:off x="1931068" y="4849850"/>
            <a:ext cx="5420227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 algn="ctr" defTabSz="457200"/>
            <a:r>
              <a:rPr lang="en-US" sz="1800" baseline="0" dirty="0">
                <a:latin typeface="+mj-lt"/>
              </a:rPr>
              <a:t>*Slowing down (and wearing</a:t>
            </a:r>
            <a:r>
              <a:rPr lang="en-US" dirty="0">
                <a:latin typeface="+mj-lt"/>
              </a:rPr>
              <a:t> your reading glasses)</a:t>
            </a:r>
            <a:r>
              <a:rPr lang="en-US" sz="1800" baseline="0" dirty="0">
                <a:latin typeface="+mj-lt"/>
              </a:rPr>
              <a:t> and paranoia</a:t>
            </a:r>
            <a:r>
              <a:rPr lang="en-US" sz="1800" dirty="0">
                <a:latin typeface="+mj-lt"/>
              </a:rPr>
              <a:t> correlate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37BDC-CE5D-40F7-A087-0F4E7CDF8A77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19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03226" y="653891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Why we fail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987BC-D0CB-4907-AEED-200AAA41E0E2}"/>
              </a:ext>
            </a:extLst>
          </p:cNvPr>
          <p:cNvSpPr txBox="1"/>
          <p:nvPr/>
        </p:nvSpPr>
        <p:spPr>
          <a:xfrm>
            <a:off x="696286" y="1646059"/>
            <a:ext cx="7819064" cy="413207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Informative excuses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I was rushing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Sometimes you have to slow down to speed up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No email is so critical you can’t wait</a:t>
            </a:r>
          </a:p>
          <a:p>
            <a:pPr lvl="2"/>
            <a:r>
              <a:rPr lang="en-US" sz="2200" b="1" dirty="0"/>
              <a:t>S</a:t>
            </a:r>
            <a:r>
              <a:rPr lang="en-US" sz="2200" dirty="0"/>
              <a:t>top. </a:t>
            </a:r>
            <a:r>
              <a:rPr lang="en-US" sz="2200" b="1" dirty="0"/>
              <a:t>T</a:t>
            </a:r>
            <a:r>
              <a:rPr lang="en-US" sz="2200" dirty="0"/>
              <a:t>ake a Breath. </a:t>
            </a:r>
            <a:r>
              <a:rPr lang="en-US" sz="2200" b="1" dirty="0"/>
              <a:t>O</a:t>
            </a:r>
            <a:r>
              <a:rPr lang="en-US" sz="2200" dirty="0"/>
              <a:t>bserve. </a:t>
            </a:r>
            <a:r>
              <a:rPr lang="en-US" sz="2200" b="1" dirty="0"/>
              <a:t>P</a:t>
            </a:r>
            <a:r>
              <a:rPr lang="en-US" sz="2200" dirty="0"/>
              <a:t>roceed.</a:t>
            </a:r>
            <a:endParaRPr lang="en-US" sz="2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I checked it on my iPhone, which is safe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Myth</a:t>
            </a:r>
            <a:r>
              <a:rPr lang="en-US" sz="1600" dirty="0"/>
              <a:t>. It is not safe. Phones have been compromised. Also, they can still get your private data without hacking your phone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1600" i="1" dirty="0"/>
              <a:t>It was from someone I know and trust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People can be ‘spoofed’ (faked) by phishers or were hacked themselves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It sounded urgent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</a:t>
            </a:r>
            <a:r>
              <a:rPr lang="en-US" sz="1600" dirty="0"/>
              <a:t>top.</a:t>
            </a:r>
            <a:r>
              <a:rPr lang="en-US" sz="1600" b="1" dirty="0"/>
              <a:t> T</a:t>
            </a:r>
            <a:r>
              <a:rPr lang="en-US" sz="1600" dirty="0"/>
              <a:t>ake a Breath.</a:t>
            </a:r>
            <a:r>
              <a:rPr lang="en-US" sz="1600" b="1" dirty="0"/>
              <a:t> O</a:t>
            </a:r>
            <a:r>
              <a:rPr lang="en-US" sz="1600" dirty="0"/>
              <a:t>bserve.</a:t>
            </a:r>
            <a:r>
              <a:rPr lang="en-US" sz="1600" b="1" dirty="0"/>
              <a:t> P</a:t>
            </a:r>
            <a:r>
              <a:rPr lang="en-US" sz="1600" dirty="0"/>
              <a:t>roceed.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endParaRPr lang="en-US" dirty="0"/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F3ED-4DDC-4E94-BDD6-F77564E5A9C3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2050" name="Picture 2" descr="Stop sign clip art microsoft free clipart images 2">
            <a:extLst>
              <a:ext uri="{FF2B5EF4-FFF2-40B4-BE49-F238E27FC236}">
                <a16:creationId xmlns:a16="http://schemas.microsoft.com/office/drawing/2014/main" id="{503D20CF-F8BD-41A7-B76C-8A6BBC9A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15" y="2570117"/>
            <a:ext cx="972203" cy="5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FAD5077-4206-4171-89BB-B143BF5C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489BE-8551-48EB-864E-ECA465E4AF2F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0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87462" y="646804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Steps to protect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987BC-D0CB-4907-AEED-200AAA41E0E2}"/>
              </a:ext>
            </a:extLst>
          </p:cNvPr>
          <p:cNvSpPr txBox="1"/>
          <p:nvPr/>
        </p:nvSpPr>
        <p:spPr>
          <a:xfrm>
            <a:off x="696286" y="1758874"/>
            <a:ext cx="7819064" cy="413207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Rules To Live 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Consider all email unsafe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Don’t click links or attachments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</a:t>
            </a:r>
            <a:r>
              <a:rPr lang="en-US" sz="1600" dirty="0">
                <a:solidFill>
                  <a:srgbClr val="0070C0"/>
                </a:solidFill>
              </a:rPr>
              <a:t>top.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/>
              <a:t>T</a:t>
            </a:r>
            <a:r>
              <a:rPr lang="en-US" sz="1600" dirty="0">
                <a:solidFill>
                  <a:srgbClr val="0070C0"/>
                </a:solidFill>
              </a:rPr>
              <a:t>ake a Breath.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/>
              <a:t>O</a:t>
            </a:r>
            <a:r>
              <a:rPr lang="en-US" sz="1600" dirty="0">
                <a:solidFill>
                  <a:srgbClr val="0070C0"/>
                </a:solidFill>
              </a:rPr>
              <a:t>bserve.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/>
              <a:t>P</a:t>
            </a:r>
            <a:r>
              <a:rPr lang="en-US" sz="1600" dirty="0">
                <a:solidFill>
                  <a:srgbClr val="0070C0"/>
                </a:solidFill>
              </a:rPr>
              <a:t>roceed.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Verify links – all links (email address, URLs,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Suspect anything asking for your username and password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Don’t rush to click links or attachments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Don’t trust the sender (</a:t>
            </a:r>
            <a:r>
              <a:rPr lang="en-US" sz="1600" i="1" dirty="0"/>
              <a:t>even if it says it is from CPCS or your office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Distrust generic or multiple messages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Distrust unexpected messages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Distrust messages when you are unsure why YOU are receiving it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Distrust messages when you don’t recognize other recipients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Don’t try hovering over a link on a phone or tablet – only on computers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Unique password for every account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Don’t depend on antivirus – less than 60% effective</a:t>
            </a:r>
          </a:p>
          <a:p>
            <a:pPr lvl="1" defTabSz="457200"/>
            <a:endParaRPr lang="en-US" dirty="0"/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6667E-AB71-4774-96F2-EEDDE4B51401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B94BF3-55D5-4634-B432-5D964324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top sign clip art microsoft free clipart images 2">
            <a:extLst>
              <a:ext uri="{FF2B5EF4-FFF2-40B4-BE49-F238E27FC236}">
                <a16:creationId xmlns:a16="http://schemas.microsoft.com/office/drawing/2014/main" id="{B536158E-28AC-421A-900E-F73D7526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21" y="2397795"/>
            <a:ext cx="972203" cy="5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67DE39-9159-4D3E-AD08-DCDB409C9FCE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403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87462" y="646804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Clues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987BC-D0CB-4907-AEED-200AAA41E0E2}"/>
              </a:ext>
            </a:extLst>
          </p:cNvPr>
          <p:cNvSpPr txBox="1"/>
          <p:nvPr/>
        </p:nvSpPr>
        <p:spPr>
          <a:xfrm>
            <a:off x="696286" y="1758874"/>
            <a:ext cx="7819064" cy="413207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Clues to look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Requests a username or password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Generic message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Unexpected message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Unsure why YOU are receiving a message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Multiple recipients you don’t recognize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Sent at an odd hour (very early or late or on the weekend)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Urgent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Email address doesn’t match the sender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Link address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Doesn’t match the text for the link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Has typos (e.g., americanexpress.com vs. a</a:t>
            </a:r>
            <a:r>
              <a:rPr lang="en-US" sz="1600" dirty="0">
                <a:solidFill>
                  <a:srgbClr val="FF0000"/>
                </a:solidFill>
              </a:rPr>
              <a:t>rn</a:t>
            </a:r>
            <a:r>
              <a:rPr lang="en-US" sz="1600" dirty="0"/>
              <a:t>ericanexpress.com)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Goes to a website that doesn’t match sender (e.g., Agency email going to a non-agency web address)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Very long and complex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Unexpected attachment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Attachment is a .bat, .exe, .com (never click these)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6667E-AB71-4774-96F2-EEDDE4B51401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B94BF3-55D5-4634-B432-5D964324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67DE39-9159-4D3E-AD08-DCDB409C9FCE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128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23C521B1-636D-4853-B2A9-25094B5F3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280" y="1376800"/>
            <a:ext cx="3051050" cy="27394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58340" y="6527238"/>
            <a:ext cx="1488055" cy="303302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Anatomy Of Phishes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125F8B-FCD6-49F2-88CE-45F9DE139AB7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2F326-B4FF-40BC-8584-4B23E8006C13}"/>
              </a:ext>
            </a:extLst>
          </p:cNvPr>
          <p:cNvSpPr txBox="1"/>
          <p:nvPr/>
        </p:nvSpPr>
        <p:spPr>
          <a:xfrm>
            <a:off x="696286" y="1638439"/>
            <a:ext cx="3677976" cy="19436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baseline="0" dirty="0">
                <a:latin typeface="+mj-lt"/>
              </a:rPr>
              <a:t>Email</a:t>
            </a:r>
            <a:endParaRPr lang="en-US" b="1" dirty="0">
              <a:latin typeface="+mj-lt"/>
            </a:endParaRPr>
          </a:p>
          <a:p>
            <a:pPr lvl="1"/>
            <a:endParaRPr lang="en-US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baseline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 defTabSz="457200"/>
            <a:endParaRPr lang="en-US" dirty="0"/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F2E39544-0F1F-4967-BDE0-1CDA3468A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803614-AA65-4463-96D8-9657956327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1" t="3791" r="6645" b="18271"/>
          <a:stretch/>
        </p:blipFill>
        <p:spPr>
          <a:xfrm>
            <a:off x="2535274" y="4309829"/>
            <a:ext cx="5166680" cy="17013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2B78A52-8FF9-4CAF-9747-AE486FCF5411}"/>
              </a:ext>
            </a:extLst>
          </p:cNvPr>
          <p:cNvGrpSpPr/>
          <p:nvPr/>
        </p:nvGrpSpPr>
        <p:grpSpPr>
          <a:xfrm>
            <a:off x="750372" y="2012070"/>
            <a:ext cx="3329259" cy="2127605"/>
            <a:chOff x="750372" y="2012070"/>
            <a:chExt cx="3329259" cy="212760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E87DA36-3DE6-4A58-818F-4D56B598F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0372" y="2012070"/>
              <a:ext cx="3329259" cy="212760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8C8E75-E0FD-4B62-9D50-6B92BC96F015}"/>
                </a:ext>
              </a:extLst>
            </p:cNvPr>
            <p:cNvSpPr/>
            <p:nvPr/>
          </p:nvSpPr>
          <p:spPr>
            <a:xfrm>
              <a:off x="796834" y="2684417"/>
              <a:ext cx="947057" cy="783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8719BE-CBFD-4AA3-8749-410C5018D17E}"/>
              </a:ext>
            </a:extLst>
          </p:cNvPr>
          <p:cNvGrpSpPr/>
          <p:nvPr/>
        </p:nvGrpSpPr>
        <p:grpSpPr>
          <a:xfrm>
            <a:off x="1493519" y="3197203"/>
            <a:ext cx="1249681" cy="865824"/>
            <a:chOff x="1493519" y="3197203"/>
            <a:chExt cx="1249681" cy="86582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43FC1F-A333-4F88-9E8F-3CD7B05D8B8B}"/>
                </a:ext>
              </a:extLst>
            </p:cNvPr>
            <p:cNvGrpSpPr/>
            <p:nvPr/>
          </p:nvGrpSpPr>
          <p:grpSpPr>
            <a:xfrm>
              <a:off x="2033421" y="3197203"/>
              <a:ext cx="709779" cy="492193"/>
              <a:chOff x="2033421" y="3197203"/>
              <a:chExt cx="709779" cy="492193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2B7BBD0-F7F4-4796-A6BE-BD29C7F01708}"/>
                  </a:ext>
                </a:extLst>
              </p:cNvPr>
              <p:cNvSpPr/>
              <p:nvPr/>
            </p:nvSpPr>
            <p:spPr>
              <a:xfrm>
                <a:off x="2033421" y="3197203"/>
                <a:ext cx="709779" cy="12788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23896398-65CA-410F-AE20-3B3554FFD51A}"/>
                  </a:ext>
                </a:extLst>
              </p:cNvPr>
              <p:cNvCxnSpPr/>
              <p:nvPr/>
            </p:nvCxnSpPr>
            <p:spPr>
              <a:xfrm flipV="1">
                <a:off x="2033421" y="3325091"/>
                <a:ext cx="363613" cy="36430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3C0AE72-F1C9-42BC-946D-2DF5DEEE2F60}"/>
                </a:ext>
              </a:extLst>
            </p:cNvPr>
            <p:cNvSpPr/>
            <p:nvPr/>
          </p:nvSpPr>
          <p:spPr>
            <a:xfrm>
              <a:off x="1493519" y="3689396"/>
              <a:ext cx="968327" cy="373631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chemeClr val="tx1"/>
                  </a:solidFill>
                </a:rPr>
                <a:t>Generic</a:t>
              </a:r>
            </a:p>
            <a:p>
              <a:r>
                <a:rPr lang="en-US" sz="900" dirty="0">
                  <a:solidFill>
                    <a:schemeClr val="tx1"/>
                  </a:solidFill>
                </a:rPr>
                <a:t>Why receiving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5F7D03A-6D92-48C9-8894-1A5E5BB28353}"/>
              </a:ext>
            </a:extLst>
          </p:cNvPr>
          <p:cNvGrpSpPr/>
          <p:nvPr/>
        </p:nvGrpSpPr>
        <p:grpSpPr>
          <a:xfrm>
            <a:off x="5236124" y="1575786"/>
            <a:ext cx="3198802" cy="373631"/>
            <a:chOff x="5236124" y="1575786"/>
            <a:chExt cx="3198802" cy="37363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0912E17-033C-4068-96E3-22FE8166F715}"/>
                </a:ext>
              </a:extLst>
            </p:cNvPr>
            <p:cNvSpPr/>
            <p:nvPr/>
          </p:nvSpPr>
          <p:spPr>
            <a:xfrm>
              <a:off x="5236124" y="1634713"/>
              <a:ext cx="1807063" cy="1278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2C9FF2B-6E68-4BEE-8401-29EF1FFDD988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 flipV="1">
              <a:off x="7043187" y="1698657"/>
              <a:ext cx="423412" cy="639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1972F70-C68C-4CE7-B5DB-A6961904AEAA}"/>
                </a:ext>
              </a:extLst>
            </p:cNvPr>
            <p:cNvSpPr/>
            <p:nvPr/>
          </p:nvSpPr>
          <p:spPr>
            <a:xfrm>
              <a:off x="7466599" y="1575786"/>
              <a:ext cx="968327" cy="373631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chemeClr val="tx1"/>
                  </a:solidFill>
                </a:rPr>
                <a:t>Generic</a:t>
              </a:r>
            </a:p>
            <a:p>
              <a:r>
                <a:rPr lang="en-US" sz="900" dirty="0">
                  <a:solidFill>
                    <a:schemeClr val="tx1"/>
                  </a:solidFill>
                </a:rPr>
                <a:t>Why receiving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A77CF97-86BA-4973-98A1-42C3A4D55833}"/>
              </a:ext>
            </a:extLst>
          </p:cNvPr>
          <p:cNvGrpSpPr/>
          <p:nvPr/>
        </p:nvGrpSpPr>
        <p:grpSpPr>
          <a:xfrm>
            <a:off x="5414556" y="2226923"/>
            <a:ext cx="2488474" cy="373631"/>
            <a:chOff x="5414556" y="2226923"/>
            <a:chExt cx="2488474" cy="3736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B192046-95D2-44D4-9656-5F690036A9D6}"/>
                </a:ext>
              </a:extLst>
            </p:cNvPr>
            <p:cNvSpPr/>
            <p:nvPr/>
          </p:nvSpPr>
          <p:spPr>
            <a:xfrm>
              <a:off x="5414556" y="2259726"/>
              <a:ext cx="994773" cy="1601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6CC28F4-2632-4673-AA52-90B9359E501C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 flipH="1" flipV="1">
              <a:off x="6383203" y="2349795"/>
              <a:ext cx="423412" cy="639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266393-DC14-4F69-A844-A60D515805BB}"/>
                </a:ext>
              </a:extLst>
            </p:cNvPr>
            <p:cNvSpPr/>
            <p:nvPr/>
          </p:nvSpPr>
          <p:spPr>
            <a:xfrm>
              <a:off x="6806615" y="2226923"/>
              <a:ext cx="1096415" cy="373631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chemeClr val="tx1"/>
                  </a:solidFill>
                </a:rPr>
                <a:t>Mass person, but DC area code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405AD93-E10C-4E09-BA55-181D3AE050E0}"/>
              </a:ext>
            </a:extLst>
          </p:cNvPr>
          <p:cNvGrpSpPr/>
          <p:nvPr/>
        </p:nvGrpSpPr>
        <p:grpSpPr>
          <a:xfrm>
            <a:off x="6427236" y="2794099"/>
            <a:ext cx="2318347" cy="373631"/>
            <a:chOff x="6427236" y="2794099"/>
            <a:chExt cx="2318347" cy="373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DB34CA0-31E8-46D8-ABE0-C7F1DF51C240}"/>
                </a:ext>
              </a:extLst>
            </p:cNvPr>
            <p:cNvSpPr/>
            <p:nvPr/>
          </p:nvSpPr>
          <p:spPr>
            <a:xfrm>
              <a:off x="6427236" y="2853026"/>
              <a:ext cx="346586" cy="1601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E58BB30-6071-4554-96D5-4458AB436314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 flipV="1">
              <a:off x="6797529" y="2948685"/>
              <a:ext cx="721320" cy="322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2CCDC0E-37F1-4B79-9413-B47C600BA3AB}"/>
                </a:ext>
              </a:extLst>
            </p:cNvPr>
            <p:cNvSpPr/>
            <p:nvPr/>
          </p:nvSpPr>
          <p:spPr>
            <a:xfrm>
              <a:off x="7518849" y="2794099"/>
              <a:ext cx="1226734" cy="373631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chemeClr val="tx1"/>
                  </a:solidFill>
                </a:rPr>
                <a:t>Mountain time zone, but Mass person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1D9238-26FB-4C1D-9A6E-A04B3CED2ED1}"/>
              </a:ext>
            </a:extLst>
          </p:cNvPr>
          <p:cNvGrpSpPr/>
          <p:nvPr/>
        </p:nvGrpSpPr>
        <p:grpSpPr>
          <a:xfrm>
            <a:off x="4704228" y="3225420"/>
            <a:ext cx="3896735" cy="420223"/>
            <a:chOff x="4704228" y="3225420"/>
            <a:chExt cx="3896735" cy="42022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32BF89F-BFD2-4F63-86FE-F775BE6E0339}"/>
                </a:ext>
              </a:extLst>
            </p:cNvPr>
            <p:cNvSpPr/>
            <p:nvPr/>
          </p:nvSpPr>
          <p:spPr>
            <a:xfrm>
              <a:off x="4704228" y="3225420"/>
              <a:ext cx="1807063" cy="1278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9544BE2-F2BA-4375-BF59-C1132F684EC3}"/>
                </a:ext>
              </a:extLst>
            </p:cNvPr>
            <p:cNvCxnSpPr>
              <a:cxnSpLocks/>
              <a:stCxn id="51" idx="1"/>
              <a:endCxn id="49" idx="6"/>
            </p:cNvCxnSpPr>
            <p:nvPr/>
          </p:nvCxnSpPr>
          <p:spPr>
            <a:xfrm flipH="1" flipV="1">
              <a:off x="6511291" y="3289365"/>
              <a:ext cx="427018" cy="1625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F4E655-8F7F-4C17-8125-4DEC4580D18D}"/>
                </a:ext>
              </a:extLst>
            </p:cNvPr>
            <p:cNvSpPr/>
            <p:nvPr/>
          </p:nvSpPr>
          <p:spPr>
            <a:xfrm>
              <a:off x="6938309" y="3265146"/>
              <a:ext cx="1662654" cy="373631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chemeClr val="tx1"/>
                  </a:solidFill>
                </a:rPr>
                <a:t>Hover-over shows Evernote, but vendor is Nextiva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F74BF40-6FDA-45BA-A43B-7D5D88637948}"/>
                </a:ext>
              </a:extLst>
            </p:cNvPr>
            <p:cNvSpPr/>
            <p:nvPr/>
          </p:nvSpPr>
          <p:spPr>
            <a:xfrm>
              <a:off x="5312550" y="3485523"/>
              <a:ext cx="994773" cy="1601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DAF9A9D-413B-4D18-8B83-490901F5E74B}"/>
                </a:ext>
              </a:extLst>
            </p:cNvPr>
            <p:cNvCxnSpPr>
              <a:cxnSpLocks/>
              <a:stCxn id="51" idx="1"/>
              <a:endCxn id="55" idx="6"/>
            </p:cNvCxnSpPr>
            <p:nvPr/>
          </p:nvCxnSpPr>
          <p:spPr>
            <a:xfrm flipH="1">
              <a:off x="6307323" y="3451962"/>
              <a:ext cx="630986" cy="1136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04741C8-593C-4B92-9253-EC303F8B91AF}"/>
              </a:ext>
            </a:extLst>
          </p:cNvPr>
          <p:cNvGrpSpPr/>
          <p:nvPr/>
        </p:nvGrpSpPr>
        <p:grpSpPr>
          <a:xfrm>
            <a:off x="1195747" y="4557453"/>
            <a:ext cx="2099899" cy="565819"/>
            <a:chOff x="1195747" y="4557453"/>
            <a:chExt cx="2099899" cy="56581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F1843BF-C3F9-4259-89D8-6076FFD58FE5}"/>
                </a:ext>
              </a:extLst>
            </p:cNvPr>
            <p:cNvSpPr/>
            <p:nvPr/>
          </p:nvSpPr>
          <p:spPr>
            <a:xfrm>
              <a:off x="2585867" y="4557453"/>
              <a:ext cx="709779" cy="1278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9E1076A-561D-4A08-A146-3E028A8E5F55}"/>
                </a:ext>
              </a:extLst>
            </p:cNvPr>
            <p:cNvCxnSpPr>
              <a:cxnSpLocks/>
              <a:stCxn id="61" idx="3"/>
              <a:endCxn id="62" idx="2"/>
            </p:cNvCxnSpPr>
            <p:nvPr/>
          </p:nvCxnSpPr>
          <p:spPr>
            <a:xfrm flipV="1">
              <a:off x="2164074" y="4621397"/>
              <a:ext cx="421793" cy="3150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B08139B-7870-44A3-B2EB-0A34C73F8328}"/>
                </a:ext>
              </a:extLst>
            </p:cNvPr>
            <p:cNvSpPr/>
            <p:nvPr/>
          </p:nvSpPr>
          <p:spPr>
            <a:xfrm>
              <a:off x="1195747" y="4749641"/>
              <a:ext cx="968327" cy="373631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chemeClr val="tx1"/>
                  </a:solidFill>
                </a:rPr>
                <a:t>Why receiving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0DED430-D944-4107-9832-6C7899B21F38}"/>
              </a:ext>
            </a:extLst>
          </p:cNvPr>
          <p:cNvGrpSpPr/>
          <p:nvPr/>
        </p:nvGrpSpPr>
        <p:grpSpPr>
          <a:xfrm>
            <a:off x="3002601" y="4367747"/>
            <a:ext cx="5610794" cy="1200598"/>
            <a:chOff x="3002601" y="4367747"/>
            <a:chExt cx="5610794" cy="120059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807955B-B06D-4FBF-9C38-8ED92EA1CE97}"/>
                </a:ext>
              </a:extLst>
            </p:cNvPr>
            <p:cNvSpPr/>
            <p:nvPr/>
          </p:nvSpPr>
          <p:spPr>
            <a:xfrm>
              <a:off x="6950741" y="4367747"/>
              <a:ext cx="1662654" cy="373631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chemeClr val="tx1"/>
                  </a:solidFill>
                </a:rPr>
                <a:t>Hover-over shows a totally different (non-CPCS) URL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C8AAA0A-C6F9-473C-98D3-DAA816235008}"/>
                </a:ext>
              </a:extLst>
            </p:cNvPr>
            <p:cNvSpPr/>
            <p:nvPr/>
          </p:nvSpPr>
          <p:spPr>
            <a:xfrm>
              <a:off x="3002601" y="5270123"/>
              <a:ext cx="4181970" cy="2982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AB8F931-E75F-439E-AC53-FDC1B7138FC6}"/>
                </a:ext>
              </a:extLst>
            </p:cNvPr>
            <p:cNvCxnSpPr>
              <a:cxnSpLocks/>
              <a:stCxn id="69" idx="2"/>
              <a:endCxn id="70" idx="6"/>
            </p:cNvCxnSpPr>
            <p:nvPr/>
          </p:nvCxnSpPr>
          <p:spPr>
            <a:xfrm flipH="1">
              <a:off x="7184571" y="4741378"/>
              <a:ext cx="597497" cy="6778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F25910D-AB47-42E8-B152-4E823D508EDE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B9ED7B-8635-41EC-A508-17B72F1E2BCB}"/>
              </a:ext>
            </a:extLst>
          </p:cNvPr>
          <p:cNvGrpSpPr/>
          <p:nvPr/>
        </p:nvGrpSpPr>
        <p:grpSpPr>
          <a:xfrm>
            <a:off x="2215227" y="3638777"/>
            <a:ext cx="6249272" cy="618268"/>
            <a:chOff x="2215227" y="3638777"/>
            <a:chExt cx="6249272" cy="6182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FCFA83-BE85-4196-8B2C-376070A83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15227" y="4028413"/>
              <a:ext cx="6249272" cy="228632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2BEB1D5-03D4-4FEB-B710-62C1181AA830}"/>
                </a:ext>
              </a:extLst>
            </p:cNvPr>
            <p:cNvCxnSpPr>
              <a:stCxn id="51" idx="2"/>
            </p:cNvCxnSpPr>
            <p:nvPr/>
          </p:nvCxnSpPr>
          <p:spPr>
            <a:xfrm flipH="1">
              <a:off x="5339863" y="3638777"/>
              <a:ext cx="2429773" cy="3896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33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Anatomy Of Phishes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FEBC413-52B5-4FA8-B106-5909F0682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110" y="1460371"/>
            <a:ext cx="2319360" cy="440329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77A3FFB-B1A0-4904-B316-D6BEB08EB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986" y="1460371"/>
            <a:ext cx="2496026" cy="441320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7CE76DD-8401-4A66-B61C-BFCF42ECBBAB}"/>
              </a:ext>
            </a:extLst>
          </p:cNvPr>
          <p:cNvSpPr txBox="1"/>
          <p:nvPr/>
        </p:nvSpPr>
        <p:spPr>
          <a:xfrm>
            <a:off x="696286" y="1638439"/>
            <a:ext cx="7819064" cy="310255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baseline="0" dirty="0">
                <a:latin typeface="+mj-lt"/>
              </a:rPr>
              <a:t>SMS/Text (Smishing)</a:t>
            </a:r>
            <a:endParaRPr lang="en-US" dirty="0"/>
          </a:p>
          <a:p>
            <a:pPr defTabSz="45720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0BEEB1-B204-43A2-AE05-B41DCEF9A88C}"/>
              </a:ext>
            </a:extLst>
          </p:cNvPr>
          <p:cNvGrpSpPr/>
          <p:nvPr/>
        </p:nvGrpSpPr>
        <p:grpSpPr>
          <a:xfrm>
            <a:off x="2158948" y="2945716"/>
            <a:ext cx="2192057" cy="922975"/>
            <a:chOff x="2158948" y="2945716"/>
            <a:chExt cx="2192057" cy="922975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A263B1F-0315-4EA7-BDD8-41A2BDD694E5}"/>
                </a:ext>
              </a:extLst>
            </p:cNvPr>
            <p:cNvSpPr/>
            <p:nvPr/>
          </p:nvSpPr>
          <p:spPr>
            <a:xfrm flipH="1">
              <a:off x="3807741" y="2945716"/>
              <a:ext cx="543264" cy="1278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9AB1078B-97DD-4A9D-ADE3-E9030299F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0104" y="3073605"/>
              <a:ext cx="1172593" cy="60827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64C14D5-DD55-44D1-A067-1D07BB447980}"/>
                </a:ext>
              </a:extLst>
            </p:cNvPr>
            <p:cNvSpPr/>
            <p:nvPr/>
          </p:nvSpPr>
          <p:spPr>
            <a:xfrm flipH="1">
              <a:off x="2158948" y="3495060"/>
              <a:ext cx="741156" cy="373631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chemeClr val="tx1"/>
                  </a:solidFill>
                </a:rPr>
                <a:t>Fear: urgency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C7FD42-62D3-42EF-AB2F-245D59DFBE8E}"/>
              </a:ext>
            </a:extLst>
          </p:cNvPr>
          <p:cNvGrpSpPr/>
          <p:nvPr/>
        </p:nvGrpSpPr>
        <p:grpSpPr>
          <a:xfrm>
            <a:off x="2173898" y="2084908"/>
            <a:ext cx="1505686" cy="373631"/>
            <a:chOff x="2173898" y="2084908"/>
            <a:chExt cx="1505686" cy="373631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E7CA9F60-E4DB-4937-81FC-B198A645DB5B}"/>
                </a:ext>
              </a:extLst>
            </p:cNvPr>
            <p:cNvCxnSpPr>
              <a:cxnSpLocks/>
            </p:cNvCxnSpPr>
            <p:nvPr/>
          </p:nvCxnSpPr>
          <p:spPr>
            <a:xfrm>
              <a:off x="3126615" y="2260389"/>
              <a:ext cx="552969" cy="639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EB2F524-4E03-4781-BCEF-E1A3920A94F4}"/>
                </a:ext>
              </a:extLst>
            </p:cNvPr>
            <p:cNvSpPr/>
            <p:nvPr/>
          </p:nvSpPr>
          <p:spPr>
            <a:xfrm>
              <a:off x="2173898" y="2084908"/>
              <a:ext cx="952717" cy="373631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chemeClr val="tx1"/>
                  </a:solidFill>
                </a:rPr>
                <a:t>Unexpected</a:t>
              </a: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C4AC0A50-C22C-4B10-BA22-3F66DAE5E17A}"/>
              </a:ext>
            </a:extLst>
          </p:cNvPr>
          <p:cNvSpPr/>
          <p:nvPr/>
        </p:nvSpPr>
        <p:spPr>
          <a:xfrm>
            <a:off x="7198999" y="2050492"/>
            <a:ext cx="1710332" cy="37363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</a:rPr>
              <a:t>Unexpected and generic. What bank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1476C7-513B-48DB-B7B8-D1A5C6F9E0B3}"/>
              </a:ext>
            </a:extLst>
          </p:cNvPr>
          <p:cNvGrpSpPr/>
          <p:nvPr/>
        </p:nvGrpSpPr>
        <p:grpSpPr>
          <a:xfrm>
            <a:off x="6357495" y="2764516"/>
            <a:ext cx="1638301" cy="1374976"/>
            <a:chOff x="6357495" y="2764516"/>
            <a:chExt cx="1638301" cy="1374976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65B37C8-151F-4198-8ABA-99C7630554A2}"/>
                </a:ext>
              </a:extLst>
            </p:cNvPr>
            <p:cNvSpPr/>
            <p:nvPr/>
          </p:nvSpPr>
          <p:spPr>
            <a:xfrm flipH="1">
              <a:off x="6357495" y="2764516"/>
              <a:ext cx="1168097" cy="1748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AEBC878-0AD7-492B-94E9-90E6563AA8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2452" y="2892408"/>
              <a:ext cx="576547" cy="7096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34EB218-3360-4796-81A4-F0C720EA88CA}"/>
                </a:ext>
              </a:extLst>
            </p:cNvPr>
            <p:cNvSpPr/>
            <p:nvPr/>
          </p:nvSpPr>
          <p:spPr>
            <a:xfrm flipH="1">
              <a:off x="6402202" y="3628569"/>
              <a:ext cx="1593594" cy="510923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err="1">
                  <a:solidFill>
                    <a:schemeClr val="tx1"/>
                  </a:solidFill>
                </a:rPr>
                <a:t>Url</a:t>
              </a:r>
              <a:r>
                <a:rPr lang="en-US" sz="900" dirty="0">
                  <a:solidFill>
                    <a:schemeClr val="tx1"/>
                  </a:solidFill>
                </a:rPr>
                <a:t> is strange. Not a bank. Get # from your bank web site and call them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FD58AC-707E-47E9-91B3-AC7A341E158F}"/>
              </a:ext>
            </a:extLst>
          </p:cNvPr>
          <p:cNvGrpSpPr/>
          <p:nvPr/>
        </p:nvGrpSpPr>
        <p:grpSpPr>
          <a:xfrm>
            <a:off x="2184850" y="2636029"/>
            <a:ext cx="1894523" cy="373631"/>
            <a:chOff x="2184850" y="2636029"/>
            <a:chExt cx="1894523" cy="37363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71922B2-FFE9-4B90-BCC5-EBDEF8956958}"/>
                </a:ext>
              </a:extLst>
            </p:cNvPr>
            <p:cNvSpPr/>
            <p:nvPr/>
          </p:nvSpPr>
          <p:spPr>
            <a:xfrm>
              <a:off x="3703536" y="2811510"/>
              <a:ext cx="375837" cy="1278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329F0F1-92E2-4368-B7FC-5716C3133AF9}"/>
                </a:ext>
              </a:extLst>
            </p:cNvPr>
            <p:cNvSpPr/>
            <p:nvPr/>
          </p:nvSpPr>
          <p:spPr>
            <a:xfrm>
              <a:off x="2184850" y="2636029"/>
              <a:ext cx="952717" cy="373631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chemeClr val="tx1"/>
                  </a:solidFill>
                </a:rPr>
                <a:t>Greed. To good to be true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D7DFFFD-C376-46D7-A69A-5A69345EA605}"/>
                </a:ext>
              </a:extLst>
            </p:cNvPr>
            <p:cNvCxnSpPr>
              <a:stCxn id="54" idx="3"/>
              <a:endCxn id="57" idx="2"/>
            </p:cNvCxnSpPr>
            <p:nvPr/>
          </p:nvCxnSpPr>
          <p:spPr>
            <a:xfrm>
              <a:off x="3137567" y="2822845"/>
              <a:ext cx="565969" cy="526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AF706-3C82-4757-A110-08FA91F3F679}"/>
              </a:ext>
            </a:extLst>
          </p:cNvPr>
          <p:cNvGrpSpPr/>
          <p:nvPr/>
        </p:nvGrpSpPr>
        <p:grpSpPr>
          <a:xfrm>
            <a:off x="4324708" y="3174393"/>
            <a:ext cx="1163959" cy="1123217"/>
            <a:chOff x="4324708" y="3174393"/>
            <a:chExt cx="1163959" cy="1123217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465197F-2A66-4865-AC7E-4061880A7B4B}"/>
                </a:ext>
              </a:extLst>
            </p:cNvPr>
            <p:cNvCxnSpPr>
              <a:cxnSpLocks/>
              <a:stCxn id="91" idx="0"/>
            </p:cNvCxnSpPr>
            <p:nvPr/>
          </p:nvCxnSpPr>
          <p:spPr>
            <a:xfrm flipH="1" flipV="1">
              <a:off x="4523915" y="3174393"/>
              <a:ext cx="382772" cy="7344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A157204-E1D5-4C20-A2DE-F68CC43D5C35}"/>
                </a:ext>
              </a:extLst>
            </p:cNvPr>
            <p:cNvSpPr/>
            <p:nvPr/>
          </p:nvSpPr>
          <p:spPr>
            <a:xfrm flipH="1">
              <a:off x="4324708" y="3908861"/>
              <a:ext cx="1163959" cy="388749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err="1">
                  <a:solidFill>
                    <a:schemeClr val="tx1"/>
                  </a:solidFill>
                </a:rPr>
                <a:t>Url</a:t>
              </a:r>
              <a:r>
                <a:rPr lang="en-US" sz="900" dirty="0">
                  <a:solidFill>
                    <a:schemeClr val="tx1"/>
                  </a:solidFill>
                </a:rPr>
                <a:t> is strange. Not a State address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AF6E586-71EA-4F1E-804A-6A8E55C8E81D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80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87462" y="646804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Passwords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987BC-D0CB-4907-AEED-200AAA41E0E2}"/>
              </a:ext>
            </a:extLst>
          </p:cNvPr>
          <p:cNvSpPr txBox="1"/>
          <p:nvPr/>
        </p:nvSpPr>
        <p:spPr>
          <a:xfrm>
            <a:off x="696286" y="1758874"/>
            <a:ext cx="7819064" cy="413207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Unique password for every web site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Do not use a common root or core for your passwords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‘How do I remember a unique password for every site,’ is a common question. Answer: you don’t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Whatever works best for you.</a:t>
            </a:r>
            <a:r>
              <a:rPr lang="en-US" sz="1600" dirty="0"/>
              <a:t> Any solution is better than re-using passwords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Post-its, sheet of paper, rolodex, password protected note on your phone are all fine, </a:t>
            </a:r>
            <a:r>
              <a:rPr lang="en-US" sz="1600" b="1" dirty="0"/>
              <a:t>if that works for you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Save them in your browser or iPhone keychain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Password managers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Apps for your phone/tablet (Android/iPhone/iPad) and PC (Windows/Mac) that store, create, and encrypt your passwords. Can synchronize across multiple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Not an endorsement.</a:t>
            </a:r>
            <a:r>
              <a:rPr lang="en-US" sz="1600" dirty="0"/>
              <a:t> Most have an annual subscription (many have free, limited editions to try). Some prominent, cross-platform, examples are: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LastPass, </a:t>
            </a:r>
            <a:r>
              <a:rPr lang="en-US" sz="1600" dirty="0" err="1"/>
              <a:t>Bitwarden</a:t>
            </a:r>
            <a:r>
              <a:rPr lang="en-US" sz="1600" dirty="0"/>
              <a:t> (free), </a:t>
            </a:r>
            <a:r>
              <a:rPr lang="en-US" sz="1600" dirty="0" err="1"/>
              <a:t>Dashlane</a:t>
            </a:r>
            <a:r>
              <a:rPr lang="en-US" sz="1600" dirty="0"/>
              <a:t>, 1password, </a:t>
            </a:r>
            <a:r>
              <a:rPr lang="en-US" sz="1600" dirty="0" err="1"/>
              <a:t>mSecure</a:t>
            </a:r>
            <a:r>
              <a:rPr lang="en-US" sz="1600" dirty="0"/>
              <a:t> (one-time payment)</a:t>
            </a:r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6667E-AB71-4774-96F2-EEDDE4B51401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B94BF3-55D5-4634-B432-5D964324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67DE39-9159-4D3E-AD08-DCDB409C9FCE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910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03226" y="653891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Cheat sheet – print out and have at your desk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F3ED-4DDC-4E94-BDD6-F77564E5A9C3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1D8A3E2-567D-45C8-A159-C3C685D6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9B1C561-282C-4C84-B870-3A54FFED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6" y="796464"/>
            <a:ext cx="7917880" cy="60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64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458E801F-E36D-493B-A477-0E1DE84FC8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75" b="24064"/>
          <a:stretch/>
        </p:blipFill>
        <p:spPr>
          <a:xfrm>
            <a:off x="2133600" y="326572"/>
            <a:ext cx="4876800" cy="146957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98BACB-98EC-4C70-8724-D057C5205066}"/>
              </a:ext>
            </a:extLst>
          </p:cNvPr>
          <p:cNvSpPr txBox="1"/>
          <p:nvPr/>
        </p:nvSpPr>
        <p:spPr>
          <a:xfrm>
            <a:off x="3334096" y="1859340"/>
            <a:ext cx="2495204" cy="1569660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</p:spPr>
        <p:txBody>
          <a:bodyPr wrap="square">
            <a:spAutoFit/>
          </a:bodyPr>
          <a:lstStyle/>
          <a:p>
            <a:pPr marL="228600" lvl="2"/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dirty="0"/>
              <a:t>top.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 marL="228600" lvl="2"/>
            <a:r>
              <a:rPr lang="en-US" sz="2400" b="1" dirty="0">
                <a:solidFill>
                  <a:srgbClr val="0070C0"/>
                </a:solidFill>
              </a:rPr>
              <a:t>T</a:t>
            </a:r>
            <a:r>
              <a:rPr lang="en-US" sz="2400" dirty="0"/>
              <a:t>ake a Breath.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O</a:t>
            </a:r>
            <a:r>
              <a:rPr lang="en-US" sz="2400" dirty="0"/>
              <a:t>bserve.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 marL="228600" lvl="2"/>
            <a:r>
              <a:rPr lang="en-US" sz="2400" b="1" dirty="0">
                <a:solidFill>
                  <a:srgbClr val="0070C0"/>
                </a:solidFill>
              </a:rPr>
              <a:t>P</a:t>
            </a:r>
            <a:r>
              <a:rPr lang="en-US" sz="2400" dirty="0"/>
              <a:t>roceed.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3EC71-00F4-4E54-89AE-DF778EAC09D9}"/>
              </a:ext>
            </a:extLst>
          </p:cNvPr>
          <p:cNvSpPr txBox="1"/>
          <p:nvPr/>
        </p:nvSpPr>
        <p:spPr>
          <a:xfrm>
            <a:off x="2366781" y="3592410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53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11108" y="653891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022408"/>
              </p:ext>
            </p:extLst>
          </p:nvPr>
        </p:nvGraphicFramePr>
        <p:xfrm>
          <a:off x="628651" y="1487405"/>
          <a:ext cx="7912896" cy="3998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80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Page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05">
                <a:tc>
                  <a:txBody>
                    <a:bodyPr/>
                    <a:lstStyle/>
                    <a:p>
                      <a:r>
                        <a:rPr lang="en-US" sz="1200" dirty="0"/>
                        <a:t>I.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Goals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756024"/>
                  </a:ext>
                </a:extLst>
              </a:tr>
              <a:tr h="399805">
                <a:tc>
                  <a:txBody>
                    <a:bodyPr/>
                    <a:lstStyle/>
                    <a:p>
                      <a:r>
                        <a:rPr lang="en-US" sz="1200" dirty="0"/>
                        <a:t>II.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What Is Phishing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05">
                <a:tc>
                  <a:txBody>
                    <a:bodyPr/>
                    <a:lstStyle/>
                    <a:p>
                      <a:r>
                        <a:rPr lang="en-US" sz="1200" dirty="0"/>
                        <a:t>III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Phishing Examples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985741"/>
                  </a:ext>
                </a:extLst>
              </a:tr>
              <a:tr h="399805">
                <a:tc>
                  <a:txBody>
                    <a:bodyPr/>
                    <a:lstStyle/>
                    <a:p>
                      <a:r>
                        <a:rPr lang="en-US" sz="1200" dirty="0"/>
                        <a:t>III.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Why We Fail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0122"/>
                  </a:ext>
                </a:extLst>
              </a:tr>
              <a:tr h="399805">
                <a:tc>
                  <a:txBody>
                    <a:bodyPr/>
                    <a:lstStyle/>
                    <a:p>
                      <a:r>
                        <a:rPr lang="en-US" sz="1200" dirty="0"/>
                        <a:t>IV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Steps to Protect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767844"/>
                  </a:ext>
                </a:extLst>
              </a:tr>
              <a:tr h="399805">
                <a:tc>
                  <a:txBody>
                    <a:bodyPr/>
                    <a:lstStyle/>
                    <a:p>
                      <a:r>
                        <a:rPr lang="en-US" sz="1200" dirty="0"/>
                        <a:t>V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Clues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966979"/>
                  </a:ext>
                </a:extLst>
              </a:tr>
              <a:tr h="399805">
                <a:tc>
                  <a:txBody>
                    <a:bodyPr/>
                    <a:lstStyle/>
                    <a:p>
                      <a:r>
                        <a:rPr lang="en-US" sz="1200" dirty="0"/>
                        <a:t>VI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Anatomy of Phishes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130075"/>
                  </a:ext>
                </a:extLst>
              </a:tr>
              <a:tr h="399805">
                <a:tc>
                  <a:txBody>
                    <a:bodyPr/>
                    <a:lstStyle/>
                    <a:p>
                      <a:r>
                        <a:rPr lang="en-US" sz="1200" dirty="0"/>
                        <a:t>VII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Password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17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154396"/>
                  </a:ext>
                </a:extLst>
              </a:tr>
              <a:tr h="399805">
                <a:tc>
                  <a:txBody>
                    <a:bodyPr/>
                    <a:lstStyle/>
                    <a:p>
                      <a:r>
                        <a:rPr lang="en-US" sz="1200" dirty="0"/>
                        <a:t>VIII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Cheat Sheet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509016"/>
                  </a:ext>
                </a:extLst>
              </a:tr>
            </a:tbl>
          </a:graphicData>
        </a:graphic>
      </p:graphicFrame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2577E-8C94-4AA8-A13C-E4E3ED5D5CE7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6F9066B-6FCD-4748-826D-F9D388C77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4E988C-B610-4B3F-A6DF-A38F618DB8E7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529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03226" y="653891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987BC-D0CB-4907-AEED-200AAA41E0E2}"/>
              </a:ext>
            </a:extLst>
          </p:cNvPr>
          <p:cNvSpPr txBox="1"/>
          <p:nvPr/>
        </p:nvSpPr>
        <p:spPr>
          <a:xfrm>
            <a:off x="696286" y="1996579"/>
            <a:ext cx="7819064" cy="413207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Awareness of the 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Impact to you and your clients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Understanding the tricks attackers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Tools and habits to protect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Signs to be vigilant for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1" defTabSz="457200"/>
            <a:endParaRPr lang="en-US" dirty="0"/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F3ED-4DDC-4E94-BDD6-F77564E5A9C3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7CAAB6A-8BA1-4B25-AD8F-F19C0EA3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7E1844-8B0F-4A24-B0B8-48766233E5E7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447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03226" y="653891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What is phishing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987BC-D0CB-4907-AEED-200AAA41E0E2}"/>
              </a:ext>
            </a:extLst>
          </p:cNvPr>
          <p:cNvSpPr txBox="1"/>
          <p:nvPr/>
        </p:nvSpPr>
        <p:spPr>
          <a:xfrm>
            <a:off x="696286" y="1562100"/>
            <a:ext cx="7819064" cy="45665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Phishing – #1 cyber-attack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Tricks you (for profit or malice or espionage) to act against your or your client’s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Steals or holds hostage your identity, information or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Phishing types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Email 		– Click a link or attachment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Text message 	– Click a link or call a bogus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Voicemail 		– Call a bogus number or company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Phone call 		– Call a bogus number or company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Web site 		– Install malware, steal credentials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Instant messaging 	– Account hijack, data theft, malware</a:t>
            </a:r>
          </a:p>
          <a:p>
            <a:pPr lvl="1" defTabSz="457200"/>
            <a:endParaRPr lang="en-US" dirty="0"/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F3ED-4DDC-4E94-BDD6-F77564E5A9C3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587AB45-0B1B-4619-A89E-D583BB80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A4CB15-4C75-4495-B622-38A225B54DDC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4B660-BFFB-4501-A457-F84FC044DBC1}"/>
              </a:ext>
            </a:extLst>
          </p:cNvPr>
          <p:cNvSpPr txBox="1"/>
          <p:nvPr/>
        </p:nvSpPr>
        <p:spPr>
          <a:xfrm>
            <a:off x="1611612" y="5173006"/>
            <a:ext cx="5981125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dirty="0"/>
              <a:t>No one is safe, because it is so simple and easy to phish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0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03226" y="653891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What is phishing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987BC-D0CB-4907-AEED-200AAA41E0E2}"/>
              </a:ext>
            </a:extLst>
          </p:cNvPr>
          <p:cNvSpPr txBox="1"/>
          <p:nvPr/>
        </p:nvSpPr>
        <p:spPr>
          <a:xfrm>
            <a:off x="696286" y="1562101"/>
            <a:ext cx="7819064" cy="29083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Phishing is used 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Steal your identity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Encrypt your data for blackmail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Blackmail to not to expose your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Surveillance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Use your system or information to attack others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Steal intellectual property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Sabotage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Harassment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Kicks</a:t>
            </a:r>
            <a:endParaRPr lang="en-US" sz="1600" b="1" dirty="0"/>
          </a:p>
          <a:p>
            <a:pPr lvl="1" defTabSz="457200"/>
            <a:endParaRPr lang="en-US" dirty="0"/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F3ED-4DDC-4E94-BDD6-F77564E5A9C3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587AB45-0B1B-4619-A89E-D583BB80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023396-23BE-4631-A3D1-1821C16B84D0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673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03226" y="653891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What is phishing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987BC-D0CB-4907-AEED-200AAA41E0E2}"/>
              </a:ext>
            </a:extLst>
          </p:cNvPr>
          <p:cNvSpPr txBox="1"/>
          <p:nvPr/>
        </p:nvSpPr>
        <p:spPr>
          <a:xfrm>
            <a:off x="696286" y="1562100"/>
            <a:ext cx="7819064" cy="45665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How hard is it to 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Surprisingly easy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Subscription services for $80/month that launch attacks and split the profits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Very profitable. Multi-billion dollar industry</a:t>
            </a:r>
            <a:endParaRPr lang="en-US" sz="1400" b="1" dirty="0"/>
          </a:p>
          <a:p>
            <a:pPr lvl="1" defTabSz="457200"/>
            <a:endParaRPr lang="en-US" dirty="0"/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F3ED-4DDC-4E94-BDD6-F77564E5A9C3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587AB45-0B1B-4619-A89E-D583BB80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EB71E94-1873-4542-8A15-9E7547C9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86" y="3026980"/>
            <a:ext cx="7819064" cy="27275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18D3D1-A132-40F0-9F33-F4FD0A42445C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731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03226" y="653891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Phishing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987BC-D0CB-4907-AEED-200AAA41E0E2}"/>
              </a:ext>
            </a:extLst>
          </p:cNvPr>
          <p:cNvSpPr txBox="1"/>
          <p:nvPr/>
        </p:nvSpPr>
        <p:spPr>
          <a:xfrm>
            <a:off x="696286" y="1646059"/>
            <a:ext cx="7819064" cy="413207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baseline="0" dirty="0"/>
              <a:t>Irish Health Services</a:t>
            </a:r>
            <a:r>
              <a:rPr lang="en-US" dirty="0"/>
              <a:t> – $4.4 million payment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Paralyzed Ireland’s health services for a week, cutting off access to patient records, delaying Covid-19 testing, cancellations of appointments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baseline="0" dirty="0"/>
              <a:t>CPCS </a:t>
            </a:r>
            <a:r>
              <a:rPr lang="en-US" b="1" dirty="0"/>
              <a:t>2019 phishing cyber-attack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Encrypted CPCS data requiring one-month for return to full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baseline="0" dirty="0"/>
              <a:t>Hacking of the DNC</a:t>
            </a:r>
            <a:r>
              <a:rPr lang="en-US" baseline="0" dirty="0"/>
              <a:t> in 2016 presidential election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Phishing email opened by John Podesta (chair of Clinton Presidential campaign) breached DNC systems spilling information to Wikileaks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baseline="0" dirty="0"/>
              <a:t>Fake G</a:t>
            </a:r>
            <a:r>
              <a:rPr lang="en-US" b="1" dirty="0"/>
              <a:t>eek Squad email</a:t>
            </a:r>
            <a:r>
              <a:rPr lang="en-US" dirty="0"/>
              <a:t> claiming auto-renewing subscription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Compromised the person’s personal computer allowing hackers to access everything on their computer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baseline="0" dirty="0"/>
              <a:t>Phone call claiming to be from </a:t>
            </a:r>
            <a:r>
              <a:rPr lang="en-US" b="1" dirty="0"/>
              <a:t>Amazon</a:t>
            </a:r>
            <a:r>
              <a:rPr lang="en-US" dirty="0"/>
              <a:t> reporting account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Used to trick user into installing remote access software, steal credentials, and break into financial accounts</a:t>
            </a:r>
          </a:p>
          <a:p>
            <a:pPr lvl="1"/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 defTabSz="457200"/>
            <a:endParaRPr lang="en-US" dirty="0"/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F3ED-4DDC-4E94-BDD6-F77564E5A9C3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BDA1A18-00C8-4DA2-B18B-264839DB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38BE7-4151-4A06-9CF3-06F927383F5C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668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03226" y="653891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Phishing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987BC-D0CB-4907-AEED-200AAA41E0E2}"/>
              </a:ext>
            </a:extLst>
          </p:cNvPr>
          <p:cNvSpPr txBox="1"/>
          <p:nvPr/>
        </p:nvSpPr>
        <p:spPr>
          <a:xfrm>
            <a:off x="696286" y="1638439"/>
            <a:ext cx="3677976" cy="19436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baseline="0" dirty="0">
                <a:latin typeface="+mj-lt"/>
              </a:rPr>
              <a:t>Email</a:t>
            </a:r>
            <a:endParaRPr lang="en-US" sz="2000" b="1" dirty="0">
              <a:latin typeface="+mj-lt"/>
            </a:endParaRPr>
          </a:p>
          <a:p>
            <a:pPr lvl="1"/>
            <a:endParaRPr lang="en-US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baseline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 defTabSz="457200"/>
            <a:endParaRPr lang="en-US" dirty="0"/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F3ED-4DDC-4E94-BDD6-F77564E5A9C3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D2AAF93-F654-4723-A54F-C5DA93941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2BDF98-AEF1-4B62-9B5A-645103954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1" t="3791" r="6645" b="18271"/>
          <a:stretch/>
        </p:blipFill>
        <p:spPr>
          <a:xfrm>
            <a:off x="2535274" y="4309829"/>
            <a:ext cx="5166680" cy="17013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823F2E-09A0-449B-A940-10514332D8B0}"/>
              </a:ext>
            </a:extLst>
          </p:cNvPr>
          <p:cNvGrpSpPr/>
          <p:nvPr/>
        </p:nvGrpSpPr>
        <p:grpSpPr>
          <a:xfrm>
            <a:off x="750372" y="2012070"/>
            <a:ext cx="3329259" cy="2127605"/>
            <a:chOff x="750372" y="2012070"/>
            <a:chExt cx="3329259" cy="21276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BABC14-3C17-4365-824E-541DF4E8B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372" y="2012070"/>
              <a:ext cx="3329259" cy="212760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D2DB6-66B0-4171-B85B-B8A1AA43F3D9}"/>
                </a:ext>
              </a:extLst>
            </p:cNvPr>
            <p:cNvSpPr/>
            <p:nvPr/>
          </p:nvSpPr>
          <p:spPr>
            <a:xfrm>
              <a:off x="796834" y="2684417"/>
              <a:ext cx="947057" cy="783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47B3421-76A6-4C2F-98D6-A17AFD1FF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80" y="1376800"/>
            <a:ext cx="3051050" cy="27394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0F6D1A-AA2A-4074-A934-EE2CCD190A4B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722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03226" y="6538913"/>
            <a:ext cx="2057400" cy="365125"/>
          </a:xfrm>
        </p:spPr>
        <p:txBody>
          <a:bodyPr/>
          <a:lstStyle/>
          <a:p>
            <a:fld id="{ADB5EE19-2DDD-0949-9666-AAFFBAB67E5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1630634" y="264919"/>
            <a:ext cx="6839712" cy="373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aseline="0"/>
            </a:lvl1pPr>
          </a:lstStyle>
          <a:p>
            <a:r>
              <a:rPr lang="en-US" dirty="0"/>
              <a:t>Phishing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987BC-D0CB-4907-AEED-200AAA41E0E2}"/>
              </a:ext>
            </a:extLst>
          </p:cNvPr>
          <p:cNvSpPr txBox="1"/>
          <p:nvPr/>
        </p:nvSpPr>
        <p:spPr>
          <a:xfrm>
            <a:off x="696286" y="1638439"/>
            <a:ext cx="7819064" cy="413207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baseline="0" dirty="0">
                <a:latin typeface="+mj-lt"/>
              </a:rPr>
              <a:t>SMS/Text (Smishing)</a:t>
            </a:r>
            <a:endParaRPr lang="en-US" sz="2000" b="1" dirty="0">
              <a:latin typeface="+mj-lt"/>
            </a:endParaRPr>
          </a:p>
          <a:p>
            <a:pPr lvl="1"/>
            <a:endParaRPr lang="en-US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baseline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 defTabSz="457200"/>
            <a:endParaRPr lang="en-US" dirty="0"/>
          </a:p>
          <a:p>
            <a:pPr defTabSz="457200"/>
            <a:endParaRPr lang="en-US" dirty="0"/>
          </a:p>
          <a:p>
            <a:pPr defTabSz="45720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F3ED-4DDC-4E94-BDD6-F77564E5A9C3}"/>
              </a:ext>
            </a:extLst>
          </p:cNvPr>
          <p:cNvSpPr txBox="1"/>
          <p:nvPr/>
        </p:nvSpPr>
        <p:spPr>
          <a:xfrm>
            <a:off x="2294708" y="6066905"/>
            <a:ext cx="4554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top.</a:t>
            </a:r>
            <a:r>
              <a:rPr lang="en-US" b="1" dirty="0"/>
              <a:t> T</a:t>
            </a:r>
            <a:r>
              <a:rPr lang="en-US" dirty="0"/>
              <a:t>ake a Breath.</a:t>
            </a:r>
            <a:r>
              <a:rPr lang="en-US" b="1" dirty="0"/>
              <a:t> O</a:t>
            </a:r>
            <a:r>
              <a:rPr lang="en-US" dirty="0"/>
              <a:t>bserve.</a:t>
            </a:r>
            <a:r>
              <a:rPr lang="en-US" b="1" dirty="0"/>
              <a:t> P</a:t>
            </a:r>
            <a:r>
              <a:rPr lang="en-US" dirty="0"/>
              <a:t>roceed.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36A14-29F6-45CE-9323-7C2EBAAA5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63" y="1460371"/>
            <a:ext cx="2319360" cy="440329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B9084B4-C76C-485C-A2EB-E968BE5E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5959618"/>
            <a:ext cx="903515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194B93-0C3D-46C3-910C-10805AD0F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239" y="1460371"/>
            <a:ext cx="2496026" cy="4413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2BCF49-5EEC-4599-892B-30B65396AE5F}"/>
              </a:ext>
            </a:extLst>
          </p:cNvPr>
          <p:cNvSpPr txBox="1"/>
          <p:nvPr/>
        </p:nvSpPr>
        <p:spPr>
          <a:xfrm>
            <a:off x="1945276" y="6569367"/>
            <a:ext cx="4737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</a:rPr>
              <a:t>Presentation @ </a:t>
            </a:r>
            <a:r>
              <a:rPr lang="en-US" sz="1200" b="0" i="0" u="sng" dirty="0">
                <a:effectLst/>
                <a:latin typeface="Calibri" panose="020F0502020204030204" pitchFamily="34" charset="0"/>
              </a:rPr>
              <a:t>https://www.publiccounsel.net/train/training/resources/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5440671"/>
      </p:ext>
    </p:extLst>
  </p:cSld>
  <p:clrMapOvr>
    <a:masterClrMapping/>
  </p:clrMapOvr>
</p:sld>
</file>

<file path=ppt/theme/theme1.xml><?xml version="1.0" encoding="utf-8"?>
<a:theme xmlns:a="http://schemas.openxmlformats.org/drawingml/2006/main" name="EOTSS Theme">
  <a:themeElements>
    <a:clrScheme name="EOTSS Color Scheme">
      <a:dk1>
        <a:srgbClr val="141414"/>
      </a:dk1>
      <a:lt1>
        <a:srgbClr val="F2F2F2"/>
      </a:lt1>
      <a:dk2>
        <a:srgbClr val="535353"/>
      </a:dk2>
      <a:lt2>
        <a:srgbClr val="DCDCDC"/>
      </a:lt2>
      <a:accent1>
        <a:srgbClr val="14558F"/>
      </a:accent1>
      <a:accent2>
        <a:srgbClr val="43956F"/>
      </a:accent2>
      <a:accent3>
        <a:srgbClr val="F6C51B"/>
      </a:accent3>
      <a:accent4>
        <a:srgbClr val="A97405"/>
      </a:accent4>
      <a:accent5>
        <a:srgbClr val="A91B05"/>
      </a:accent5>
      <a:accent6>
        <a:srgbClr val="3BAEBA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1620</Words>
  <Application>Microsoft Office PowerPoint</Application>
  <PresentationFormat>On-screen Show (4:3)</PresentationFormat>
  <Paragraphs>264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Wingdings</vt:lpstr>
      <vt:lpstr>EOTSS Theme</vt:lpstr>
      <vt:lpstr>Office Theme</vt:lpstr>
      <vt:lpstr>Protecting Yourself and Client Data From Hackers</vt:lpstr>
      <vt:lpstr>Contents</vt:lpstr>
      <vt:lpstr>Goals</vt:lpstr>
      <vt:lpstr>What is phishing</vt:lpstr>
      <vt:lpstr>What is phishing</vt:lpstr>
      <vt:lpstr>What is phishing</vt:lpstr>
      <vt:lpstr>Phishing examples</vt:lpstr>
      <vt:lpstr>Phishing examples</vt:lpstr>
      <vt:lpstr>Phishing examples</vt:lpstr>
      <vt:lpstr>Phishing examples</vt:lpstr>
      <vt:lpstr>Why we fail</vt:lpstr>
      <vt:lpstr>Why we fail</vt:lpstr>
      <vt:lpstr>Steps to protect</vt:lpstr>
      <vt:lpstr>Clues</vt:lpstr>
      <vt:lpstr>Anatomy Of Phishes</vt:lpstr>
      <vt:lpstr>Anatomy Of Phishes</vt:lpstr>
      <vt:lpstr>Passwords</vt:lpstr>
      <vt:lpstr>Cheat sheet – print out and have at your desk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2021-03-11T19:10:42Z</dcterms:created>
  <dcterms:modified xsi:type="dcterms:W3CDTF">2021-08-20T15:29:22Z</dcterms:modified>
</cp:coreProperties>
</file>